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57" r:id="rId3"/>
  </p:sldIdLst>
  <p:sldSz cx="9134475" cy="1554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165" autoAdjust="0"/>
  </p:normalViewPr>
  <p:slideViewPr>
    <p:cSldViewPr snapToGrid="0">
      <p:cViewPr>
        <p:scale>
          <a:sx n="33" d="100"/>
          <a:sy n="33" d="100"/>
        </p:scale>
        <p:origin x="2918" y="2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10.png>
</file>

<file path=ppt/media/image2.png>
</file>

<file path=ppt/media/image3.jpg>
</file>

<file path=ppt/media/image4.png>
</file>

<file path=ppt/media/image5.png>
</file>

<file path=ppt/media/image6.jp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0" y="14508480"/>
            <a:ext cx="9132096" cy="1036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3" y="14357783"/>
            <a:ext cx="9132096" cy="1450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103" y="1720291"/>
            <a:ext cx="7535942" cy="8083296"/>
          </a:xfrm>
        </p:spPr>
        <p:txBody>
          <a:bodyPr anchor="b">
            <a:normAutofit/>
          </a:bodyPr>
          <a:lstStyle>
            <a:lvl1pPr algn="l">
              <a:lnSpc>
                <a:spcPct val="85000"/>
              </a:lnSpc>
              <a:defRPr sz="7992"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4179" y="10099408"/>
            <a:ext cx="7535942" cy="2590800"/>
          </a:xfrm>
        </p:spPr>
        <p:txBody>
          <a:bodyPr lIns="91440" rIns="91440">
            <a:normAutofit/>
          </a:bodyPr>
          <a:lstStyle>
            <a:lvl1pPr marL="0" indent="0" algn="l">
              <a:buNone/>
              <a:defRPr sz="2398" cap="all" spc="200" baseline="0">
                <a:solidFill>
                  <a:schemeClr val="tx2"/>
                </a:solidFill>
                <a:latin typeface="+mj-lt"/>
              </a:defRPr>
            </a:lvl1pPr>
            <a:lvl2pPr marL="456743" indent="0" algn="ctr">
              <a:buNone/>
              <a:defRPr sz="2398"/>
            </a:lvl2pPr>
            <a:lvl3pPr marL="913486" indent="0" algn="ctr">
              <a:buNone/>
              <a:defRPr sz="2398"/>
            </a:lvl3pPr>
            <a:lvl4pPr marL="1370228" indent="0" algn="ctr">
              <a:buNone/>
              <a:defRPr sz="1998"/>
            </a:lvl4pPr>
            <a:lvl5pPr marL="1826971" indent="0" algn="ctr">
              <a:buNone/>
              <a:defRPr sz="1998"/>
            </a:lvl5pPr>
            <a:lvl6pPr marL="2283714" indent="0" algn="ctr">
              <a:buNone/>
              <a:defRPr sz="1998"/>
            </a:lvl6pPr>
            <a:lvl7pPr marL="2740457" indent="0" algn="ctr">
              <a:buNone/>
              <a:defRPr sz="1998"/>
            </a:lvl7pPr>
            <a:lvl8pPr marL="3197200" indent="0" algn="ctr">
              <a:buNone/>
              <a:defRPr sz="1998"/>
            </a:lvl8pPr>
            <a:lvl9pPr marL="3653942" indent="0" algn="ctr">
              <a:buNone/>
              <a:defRPr sz="1998"/>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5088E55-1780-4321-9D3F-64F1050BE380}" type="datetimeFigureOut">
              <a:rPr lang="en-US" smtClean="0"/>
              <a:t>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3C97A-6038-48B4-A434-08FE0E1C7E9C}" type="slidenum">
              <a:rPr lang="en-US" smtClean="0"/>
              <a:t>‹#›</a:t>
            </a:fld>
            <a:endParaRPr lang="en-US"/>
          </a:p>
        </p:txBody>
      </p:sp>
      <p:cxnSp>
        <p:nvCxnSpPr>
          <p:cNvPr id="9" name="Straight Connector 8"/>
          <p:cNvCxnSpPr/>
          <p:nvPr/>
        </p:nvCxnSpPr>
        <p:spPr>
          <a:xfrm>
            <a:off x="904800" y="9845040"/>
            <a:ext cx="7398925"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3563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088E55-1780-4321-9D3F-64F1050BE380}" type="datetimeFigureOut">
              <a:rPr lang="en-US" smtClean="0"/>
              <a:t>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3C97A-6038-48B4-A434-08FE0E1C7E9C}" type="slidenum">
              <a:rPr lang="en-US" smtClean="0"/>
              <a:t>‹#›</a:t>
            </a:fld>
            <a:endParaRPr lang="en-US"/>
          </a:p>
        </p:txBody>
      </p:sp>
    </p:spTree>
    <p:extLst>
      <p:ext uri="{BB962C8B-B14F-4D97-AF65-F5344CB8AC3E}">
        <p14:creationId xmlns:p14="http://schemas.microsoft.com/office/powerpoint/2010/main" val="4119320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0" y="14508480"/>
            <a:ext cx="9132096" cy="1036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3" y="14357783"/>
            <a:ext cx="9132096" cy="1450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36859" y="940167"/>
            <a:ext cx="1969621" cy="1305015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7995" y="940166"/>
            <a:ext cx="5794683" cy="1305015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088E55-1780-4321-9D3F-64F1050BE380}" type="datetimeFigureOut">
              <a:rPr lang="en-US" smtClean="0"/>
              <a:t>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3C97A-6038-48B4-A434-08FE0E1C7E9C}" type="slidenum">
              <a:rPr lang="en-US" smtClean="0"/>
              <a:t>‹#›</a:t>
            </a:fld>
            <a:endParaRPr lang="en-US"/>
          </a:p>
        </p:txBody>
      </p:sp>
    </p:spTree>
    <p:extLst>
      <p:ext uri="{BB962C8B-B14F-4D97-AF65-F5344CB8AC3E}">
        <p14:creationId xmlns:p14="http://schemas.microsoft.com/office/powerpoint/2010/main" val="20635588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088E55-1780-4321-9D3F-64F1050BE380}" type="datetimeFigureOut">
              <a:rPr lang="en-US" smtClean="0"/>
              <a:t>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3C97A-6038-48B4-A434-08FE0E1C7E9C}" type="slidenum">
              <a:rPr lang="en-US" smtClean="0"/>
              <a:t>‹#›</a:t>
            </a:fld>
            <a:endParaRPr lang="en-US"/>
          </a:p>
        </p:txBody>
      </p:sp>
    </p:spTree>
    <p:extLst>
      <p:ext uri="{BB962C8B-B14F-4D97-AF65-F5344CB8AC3E}">
        <p14:creationId xmlns:p14="http://schemas.microsoft.com/office/powerpoint/2010/main" val="1745025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0" y="14508480"/>
            <a:ext cx="9132096" cy="1036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3" y="14357783"/>
            <a:ext cx="9132096" cy="1450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103" y="1720291"/>
            <a:ext cx="7535942" cy="8083296"/>
          </a:xfrm>
        </p:spPr>
        <p:txBody>
          <a:bodyPr anchor="b" anchorCtr="0">
            <a:normAutofit/>
          </a:bodyPr>
          <a:lstStyle>
            <a:lvl1pPr>
              <a:lnSpc>
                <a:spcPct val="85000"/>
              </a:lnSpc>
              <a:defRPr sz="7992"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103" y="10093757"/>
            <a:ext cx="7535942" cy="2590800"/>
          </a:xfrm>
        </p:spPr>
        <p:txBody>
          <a:bodyPr lIns="91440" rIns="91440" anchor="t" anchorCtr="0">
            <a:normAutofit/>
          </a:bodyPr>
          <a:lstStyle>
            <a:lvl1pPr marL="0" indent="0">
              <a:buNone/>
              <a:defRPr sz="2398" cap="all" spc="200" baseline="0">
                <a:solidFill>
                  <a:schemeClr val="tx2"/>
                </a:solidFill>
                <a:latin typeface="+mj-lt"/>
              </a:defRPr>
            </a:lvl1pPr>
            <a:lvl2pPr marL="456743" indent="0">
              <a:buNone/>
              <a:defRPr sz="1798">
                <a:solidFill>
                  <a:schemeClr val="tx1">
                    <a:tint val="75000"/>
                  </a:schemeClr>
                </a:solidFill>
              </a:defRPr>
            </a:lvl2pPr>
            <a:lvl3pPr marL="913486" indent="0">
              <a:buNone/>
              <a:defRPr sz="1598">
                <a:solidFill>
                  <a:schemeClr val="tx1">
                    <a:tint val="75000"/>
                  </a:schemeClr>
                </a:solidFill>
              </a:defRPr>
            </a:lvl3pPr>
            <a:lvl4pPr marL="1370228" indent="0">
              <a:buNone/>
              <a:defRPr sz="1399">
                <a:solidFill>
                  <a:schemeClr val="tx1">
                    <a:tint val="75000"/>
                  </a:schemeClr>
                </a:solidFill>
              </a:defRPr>
            </a:lvl4pPr>
            <a:lvl5pPr marL="1826971" indent="0">
              <a:buNone/>
              <a:defRPr sz="1399">
                <a:solidFill>
                  <a:schemeClr val="tx1">
                    <a:tint val="75000"/>
                  </a:schemeClr>
                </a:solidFill>
              </a:defRPr>
            </a:lvl5pPr>
            <a:lvl6pPr marL="2283714" indent="0">
              <a:buNone/>
              <a:defRPr sz="1399">
                <a:solidFill>
                  <a:schemeClr val="tx1">
                    <a:tint val="75000"/>
                  </a:schemeClr>
                </a:solidFill>
              </a:defRPr>
            </a:lvl6pPr>
            <a:lvl7pPr marL="2740457" indent="0">
              <a:buNone/>
              <a:defRPr sz="1399">
                <a:solidFill>
                  <a:schemeClr val="tx1">
                    <a:tint val="75000"/>
                  </a:schemeClr>
                </a:solidFill>
              </a:defRPr>
            </a:lvl7pPr>
            <a:lvl8pPr marL="3197200" indent="0">
              <a:buNone/>
              <a:defRPr sz="1399">
                <a:solidFill>
                  <a:schemeClr val="tx1">
                    <a:tint val="75000"/>
                  </a:schemeClr>
                </a:solidFill>
              </a:defRPr>
            </a:lvl8pPr>
            <a:lvl9pPr marL="3653942" indent="0">
              <a:buNone/>
              <a:defRPr sz="139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088E55-1780-4321-9D3F-64F1050BE380}" type="datetimeFigureOut">
              <a:rPr lang="en-US" smtClean="0"/>
              <a:t>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3C97A-6038-48B4-A434-08FE0E1C7E9C}" type="slidenum">
              <a:rPr lang="en-US" smtClean="0"/>
              <a:t>‹#›</a:t>
            </a:fld>
            <a:endParaRPr lang="en-US"/>
          </a:p>
        </p:txBody>
      </p:sp>
      <p:cxnSp>
        <p:nvCxnSpPr>
          <p:cNvPr id="9" name="Straight Connector 8"/>
          <p:cNvCxnSpPr/>
          <p:nvPr/>
        </p:nvCxnSpPr>
        <p:spPr>
          <a:xfrm>
            <a:off x="904800" y="9845040"/>
            <a:ext cx="7398925"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05372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103" y="649637"/>
            <a:ext cx="7535942" cy="3288383"/>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103" y="4183664"/>
            <a:ext cx="3699462" cy="91196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8582" y="4183669"/>
            <a:ext cx="3699462" cy="91196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5088E55-1780-4321-9D3F-64F1050BE380}" type="datetimeFigureOut">
              <a:rPr lang="en-US" smtClean="0"/>
              <a:t>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93C97A-6038-48B4-A434-08FE0E1C7E9C}" type="slidenum">
              <a:rPr lang="en-US" smtClean="0"/>
              <a:t>‹#›</a:t>
            </a:fld>
            <a:endParaRPr lang="en-US"/>
          </a:p>
        </p:txBody>
      </p:sp>
    </p:spTree>
    <p:extLst>
      <p:ext uri="{BB962C8B-B14F-4D97-AF65-F5344CB8AC3E}">
        <p14:creationId xmlns:p14="http://schemas.microsoft.com/office/powerpoint/2010/main" val="5164453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103" y="649637"/>
            <a:ext cx="7535942" cy="328838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103" y="4184384"/>
            <a:ext cx="3699462" cy="1668906"/>
          </a:xfrm>
        </p:spPr>
        <p:txBody>
          <a:bodyPr lIns="91440" rIns="91440" anchor="ctr">
            <a:normAutofit/>
          </a:bodyPr>
          <a:lstStyle>
            <a:lvl1pPr marL="0" indent="0">
              <a:buNone/>
              <a:defRPr sz="1998" b="0" cap="all" baseline="0">
                <a:solidFill>
                  <a:schemeClr val="tx2"/>
                </a:solidFill>
              </a:defRPr>
            </a:lvl1pPr>
            <a:lvl2pPr marL="456743" indent="0">
              <a:buNone/>
              <a:defRPr sz="1998" b="1"/>
            </a:lvl2pPr>
            <a:lvl3pPr marL="913486" indent="0">
              <a:buNone/>
              <a:defRPr sz="1798" b="1"/>
            </a:lvl3pPr>
            <a:lvl4pPr marL="1370228" indent="0">
              <a:buNone/>
              <a:defRPr sz="1598" b="1"/>
            </a:lvl4pPr>
            <a:lvl5pPr marL="1826971" indent="0">
              <a:buNone/>
              <a:defRPr sz="1598" b="1"/>
            </a:lvl5pPr>
            <a:lvl6pPr marL="2283714" indent="0">
              <a:buNone/>
              <a:defRPr sz="1598" b="1"/>
            </a:lvl6pPr>
            <a:lvl7pPr marL="2740457" indent="0">
              <a:buNone/>
              <a:defRPr sz="1598" b="1"/>
            </a:lvl7pPr>
            <a:lvl8pPr marL="3197200" indent="0">
              <a:buNone/>
              <a:defRPr sz="1598" b="1"/>
            </a:lvl8pPr>
            <a:lvl9pPr marL="3653942" indent="0">
              <a:buNone/>
              <a:defRPr sz="1598" b="1"/>
            </a:lvl9pPr>
          </a:lstStyle>
          <a:p>
            <a:pPr lvl="0"/>
            <a:r>
              <a:rPr lang="en-US"/>
              <a:t>Click to edit Master text styles</a:t>
            </a:r>
          </a:p>
        </p:txBody>
      </p:sp>
      <p:sp>
        <p:nvSpPr>
          <p:cNvPr id="4" name="Content Placeholder 3"/>
          <p:cNvSpPr>
            <a:spLocks noGrp="1"/>
          </p:cNvSpPr>
          <p:nvPr>
            <p:ph sz="half" idx="2"/>
          </p:nvPr>
        </p:nvSpPr>
        <p:spPr>
          <a:xfrm>
            <a:off x="822103" y="5853291"/>
            <a:ext cx="3699462" cy="74499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58582" y="4184384"/>
            <a:ext cx="3699462" cy="1668906"/>
          </a:xfrm>
        </p:spPr>
        <p:txBody>
          <a:bodyPr lIns="91440" rIns="91440" anchor="ctr">
            <a:normAutofit/>
          </a:bodyPr>
          <a:lstStyle>
            <a:lvl1pPr marL="0" indent="0">
              <a:buNone/>
              <a:defRPr sz="1998" b="0" cap="all" baseline="0">
                <a:solidFill>
                  <a:schemeClr val="tx2"/>
                </a:solidFill>
              </a:defRPr>
            </a:lvl1pPr>
            <a:lvl2pPr marL="456743" indent="0">
              <a:buNone/>
              <a:defRPr sz="1998" b="1"/>
            </a:lvl2pPr>
            <a:lvl3pPr marL="913486" indent="0">
              <a:buNone/>
              <a:defRPr sz="1798" b="1"/>
            </a:lvl3pPr>
            <a:lvl4pPr marL="1370228" indent="0">
              <a:buNone/>
              <a:defRPr sz="1598" b="1"/>
            </a:lvl4pPr>
            <a:lvl5pPr marL="1826971" indent="0">
              <a:buNone/>
              <a:defRPr sz="1598" b="1"/>
            </a:lvl5pPr>
            <a:lvl6pPr marL="2283714" indent="0">
              <a:buNone/>
              <a:defRPr sz="1598" b="1"/>
            </a:lvl6pPr>
            <a:lvl7pPr marL="2740457" indent="0">
              <a:buNone/>
              <a:defRPr sz="1598" b="1"/>
            </a:lvl7pPr>
            <a:lvl8pPr marL="3197200" indent="0">
              <a:buNone/>
              <a:defRPr sz="1598" b="1"/>
            </a:lvl8pPr>
            <a:lvl9pPr marL="3653942" indent="0">
              <a:buNone/>
              <a:defRPr sz="1598" b="1"/>
            </a:lvl9pPr>
          </a:lstStyle>
          <a:p>
            <a:pPr lvl="0"/>
            <a:r>
              <a:rPr lang="en-US"/>
              <a:t>Click to edit Master text styles</a:t>
            </a:r>
          </a:p>
        </p:txBody>
      </p:sp>
      <p:sp>
        <p:nvSpPr>
          <p:cNvPr id="6" name="Content Placeholder 5"/>
          <p:cNvSpPr>
            <a:spLocks noGrp="1"/>
          </p:cNvSpPr>
          <p:nvPr>
            <p:ph sz="quarter" idx="4"/>
          </p:nvPr>
        </p:nvSpPr>
        <p:spPr>
          <a:xfrm>
            <a:off x="4658582" y="5853291"/>
            <a:ext cx="3699462" cy="74499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5088E55-1780-4321-9D3F-64F1050BE380}" type="datetimeFigureOut">
              <a:rPr lang="en-US" smtClean="0"/>
              <a:t>2/18/2024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93C97A-6038-48B4-A434-08FE0E1C7E9C}" type="slidenum">
              <a:rPr lang="en-US" smtClean="0"/>
              <a:t>‹#›</a:t>
            </a:fld>
            <a:endParaRPr lang="en-US"/>
          </a:p>
        </p:txBody>
      </p:sp>
    </p:spTree>
    <p:extLst>
      <p:ext uri="{BB962C8B-B14F-4D97-AF65-F5344CB8AC3E}">
        <p14:creationId xmlns:p14="http://schemas.microsoft.com/office/powerpoint/2010/main" val="2320235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5088E55-1780-4321-9D3F-64F1050BE380}" type="datetimeFigureOut">
              <a:rPr lang="en-US" smtClean="0"/>
              <a:t>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93C97A-6038-48B4-A434-08FE0E1C7E9C}" type="slidenum">
              <a:rPr lang="en-US" smtClean="0"/>
              <a:t>‹#›</a:t>
            </a:fld>
            <a:endParaRPr lang="en-US"/>
          </a:p>
        </p:txBody>
      </p:sp>
    </p:spTree>
    <p:extLst>
      <p:ext uri="{BB962C8B-B14F-4D97-AF65-F5344CB8AC3E}">
        <p14:creationId xmlns:p14="http://schemas.microsoft.com/office/powerpoint/2010/main" val="3327038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0" y="14508480"/>
            <a:ext cx="9132096" cy="1036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3" y="14357783"/>
            <a:ext cx="9132096" cy="1450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5088E55-1780-4321-9D3F-64F1050BE380}" type="datetimeFigureOut">
              <a:rPr lang="en-US" smtClean="0"/>
              <a:t>2/18/2024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1B93C97A-6038-48B4-A434-08FE0E1C7E9C}" type="slidenum">
              <a:rPr lang="en-US" smtClean="0"/>
              <a:t>‹#›</a:t>
            </a:fld>
            <a:endParaRPr lang="en-US"/>
          </a:p>
        </p:txBody>
      </p:sp>
    </p:spTree>
    <p:extLst>
      <p:ext uri="{BB962C8B-B14F-4D97-AF65-F5344CB8AC3E}">
        <p14:creationId xmlns:p14="http://schemas.microsoft.com/office/powerpoint/2010/main" val="1862376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4" y="0"/>
            <a:ext cx="3034928" cy="1554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26897" y="0"/>
            <a:ext cx="47956" cy="1554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543" y="1347214"/>
            <a:ext cx="2397800" cy="5181600"/>
          </a:xfrm>
        </p:spPr>
        <p:txBody>
          <a:bodyPr anchor="b">
            <a:normAutofit/>
          </a:bodyPr>
          <a:lstStyle>
            <a:lvl1pPr>
              <a:defRPr sz="3596"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56633" y="1658112"/>
            <a:ext cx="5004175" cy="119176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543" y="6632448"/>
            <a:ext cx="2397800" cy="7659348"/>
          </a:xfrm>
        </p:spPr>
        <p:txBody>
          <a:bodyPr lIns="91440" rIns="91440">
            <a:normAutofit/>
          </a:bodyPr>
          <a:lstStyle>
            <a:lvl1pPr marL="0" indent="0">
              <a:buNone/>
              <a:defRPr sz="1499">
                <a:solidFill>
                  <a:srgbClr val="FFFFFF"/>
                </a:solidFill>
              </a:defRPr>
            </a:lvl1pPr>
            <a:lvl2pPr marL="456743" indent="0">
              <a:buNone/>
              <a:defRPr sz="1199"/>
            </a:lvl2pPr>
            <a:lvl3pPr marL="913486" indent="0">
              <a:buNone/>
              <a:defRPr sz="999"/>
            </a:lvl3pPr>
            <a:lvl4pPr marL="1370228" indent="0">
              <a:buNone/>
              <a:defRPr sz="899"/>
            </a:lvl4pPr>
            <a:lvl5pPr marL="1826971" indent="0">
              <a:buNone/>
              <a:defRPr sz="899"/>
            </a:lvl5pPr>
            <a:lvl6pPr marL="2283714" indent="0">
              <a:buNone/>
              <a:defRPr sz="899"/>
            </a:lvl6pPr>
            <a:lvl7pPr marL="2740457" indent="0">
              <a:buNone/>
              <a:defRPr sz="899"/>
            </a:lvl7pPr>
            <a:lvl8pPr marL="3197200" indent="0">
              <a:buNone/>
              <a:defRPr sz="899"/>
            </a:lvl8pPr>
            <a:lvl9pPr marL="3653942" indent="0">
              <a:buNone/>
              <a:defRPr sz="899"/>
            </a:lvl9pPr>
          </a:lstStyle>
          <a:p>
            <a:pPr lvl="0"/>
            <a:r>
              <a:rPr lang="en-US"/>
              <a:t>Click to edit Master text styles</a:t>
            </a:r>
          </a:p>
        </p:txBody>
      </p:sp>
      <p:sp>
        <p:nvSpPr>
          <p:cNvPr id="5" name="Date Placeholder 4"/>
          <p:cNvSpPr>
            <a:spLocks noGrp="1"/>
          </p:cNvSpPr>
          <p:nvPr>
            <p:ph type="dt" sz="half" idx="10"/>
          </p:nvPr>
        </p:nvSpPr>
        <p:spPr>
          <a:xfrm>
            <a:off x="348771" y="14642183"/>
            <a:ext cx="1961837" cy="827617"/>
          </a:xfrm>
        </p:spPr>
        <p:txBody>
          <a:bodyPr/>
          <a:lstStyle>
            <a:lvl1pPr algn="l">
              <a:defRPr/>
            </a:lvl1pPr>
          </a:lstStyle>
          <a:p>
            <a:fld id="{C5088E55-1780-4321-9D3F-64F1050BE380}" type="datetimeFigureOut">
              <a:rPr lang="en-US" smtClean="0"/>
              <a:t>2/18/2024</a:t>
            </a:fld>
            <a:endParaRPr lang="en-US"/>
          </a:p>
        </p:txBody>
      </p:sp>
      <p:sp>
        <p:nvSpPr>
          <p:cNvPr id="6" name="Footer Placeholder 5"/>
          <p:cNvSpPr>
            <a:spLocks noGrp="1"/>
          </p:cNvSpPr>
          <p:nvPr>
            <p:ph type="ftr" sz="quarter" idx="11"/>
          </p:nvPr>
        </p:nvSpPr>
        <p:spPr>
          <a:xfrm>
            <a:off x="3596699" y="14642183"/>
            <a:ext cx="3482519" cy="827617"/>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B93C97A-6038-48B4-A434-08FE0E1C7E9C}" type="slidenum">
              <a:rPr lang="en-US" smtClean="0"/>
              <a:t>‹#›</a:t>
            </a:fld>
            <a:endParaRPr lang="en-US"/>
          </a:p>
        </p:txBody>
      </p:sp>
    </p:spTree>
    <p:extLst>
      <p:ext uri="{BB962C8B-B14F-4D97-AF65-F5344CB8AC3E}">
        <p14:creationId xmlns:p14="http://schemas.microsoft.com/office/powerpoint/2010/main" val="2728258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11226800"/>
            <a:ext cx="9132096" cy="431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3" y="11140839"/>
            <a:ext cx="9132096" cy="1450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103" y="11503152"/>
            <a:ext cx="7581614" cy="1865376"/>
          </a:xfrm>
        </p:spPr>
        <p:txBody>
          <a:bodyPr tIns="0" bIns="0" anchor="b">
            <a:noAutofit/>
          </a:bodyPr>
          <a:lstStyle>
            <a:lvl1pPr>
              <a:defRPr sz="3596"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34464" cy="11140839"/>
          </a:xfrm>
          <a:blipFill>
            <a:blip r:embed="rId2"/>
            <a:stretch>
              <a:fillRect/>
            </a:stretch>
          </a:blipFill>
        </p:spPr>
        <p:txBody>
          <a:bodyPr lIns="457200" tIns="457200" anchor="t"/>
          <a:lstStyle>
            <a:lvl1pPr marL="0" indent="0">
              <a:buNone/>
              <a:defRPr sz="3197">
                <a:solidFill>
                  <a:schemeClr val="bg1"/>
                </a:solidFill>
              </a:defRPr>
            </a:lvl1pPr>
            <a:lvl2pPr marL="456743" indent="0">
              <a:buNone/>
              <a:defRPr sz="2797"/>
            </a:lvl2pPr>
            <a:lvl3pPr marL="913486" indent="0">
              <a:buNone/>
              <a:defRPr sz="2398"/>
            </a:lvl3pPr>
            <a:lvl4pPr marL="1370228" indent="0">
              <a:buNone/>
              <a:defRPr sz="1998"/>
            </a:lvl4pPr>
            <a:lvl5pPr marL="1826971" indent="0">
              <a:buNone/>
              <a:defRPr sz="1998"/>
            </a:lvl5pPr>
            <a:lvl6pPr marL="2283714" indent="0">
              <a:buNone/>
              <a:defRPr sz="1998"/>
            </a:lvl6pPr>
            <a:lvl7pPr marL="2740457" indent="0">
              <a:buNone/>
              <a:defRPr sz="1998"/>
            </a:lvl7pPr>
            <a:lvl8pPr marL="3197200" indent="0">
              <a:buNone/>
              <a:defRPr sz="1998"/>
            </a:lvl8pPr>
            <a:lvl9pPr marL="3653942" indent="0">
              <a:buNone/>
              <a:defRPr sz="1998"/>
            </a:lvl9pPr>
          </a:lstStyle>
          <a:p>
            <a:r>
              <a:rPr lang="en-US"/>
              <a:t>Click icon to add picture</a:t>
            </a:r>
            <a:endParaRPr lang="en-US" dirty="0"/>
          </a:p>
        </p:txBody>
      </p:sp>
      <p:sp>
        <p:nvSpPr>
          <p:cNvPr id="4" name="Text Placeholder 3"/>
          <p:cNvSpPr>
            <a:spLocks noGrp="1"/>
          </p:cNvSpPr>
          <p:nvPr>
            <p:ph type="body" sz="half" idx="2"/>
          </p:nvPr>
        </p:nvSpPr>
        <p:spPr>
          <a:xfrm>
            <a:off x="822102" y="13389254"/>
            <a:ext cx="7581614" cy="1347216"/>
          </a:xfrm>
        </p:spPr>
        <p:txBody>
          <a:bodyPr lIns="91440" tIns="0" rIns="91440" bIns="0">
            <a:normAutofit/>
          </a:bodyPr>
          <a:lstStyle>
            <a:lvl1pPr marL="0" indent="0">
              <a:spcBef>
                <a:spcPts val="0"/>
              </a:spcBef>
              <a:spcAft>
                <a:spcPts val="599"/>
              </a:spcAft>
              <a:buNone/>
              <a:defRPr sz="1499">
                <a:solidFill>
                  <a:srgbClr val="FFFFFF"/>
                </a:solidFill>
              </a:defRPr>
            </a:lvl1pPr>
            <a:lvl2pPr marL="456743" indent="0">
              <a:buNone/>
              <a:defRPr sz="1199"/>
            </a:lvl2pPr>
            <a:lvl3pPr marL="913486" indent="0">
              <a:buNone/>
              <a:defRPr sz="999"/>
            </a:lvl3pPr>
            <a:lvl4pPr marL="1370228" indent="0">
              <a:buNone/>
              <a:defRPr sz="899"/>
            </a:lvl4pPr>
            <a:lvl5pPr marL="1826971" indent="0">
              <a:buNone/>
              <a:defRPr sz="899"/>
            </a:lvl5pPr>
            <a:lvl6pPr marL="2283714" indent="0">
              <a:buNone/>
              <a:defRPr sz="899"/>
            </a:lvl6pPr>
            <a:lvl7pPr marL="2740457" indent="0">
              <a:buNone/>
              <a:defRPr sz="899"/>
            </a:lvl7pPr>
            <a:lvl8pPr marL="3197200" indent="0">
              <a:buNone/>
              <a:defRPr sz="899"/>
            </a:lvl8pPr>
            <a:lvl9pPr marL="3653942" indent="0">
              <a:buNone/>
              <a:defRPr sz="899"/>
            </a:lvl9pPr>
          </a:lstStyle>
          <a:p>
            <a:pPr lvl="0"/>
            <a:r>
              <a:rPr lang="en-US"/>
              <a:t>Click to edit Master text styles</a:t>
            </a:r>
          </a:p>
        </p:txBody>
      </p:sp>
      <p:sp>
        <p:nvSpPr>
          <p:cNvPr id="5" name="Date Placeholder 4"/>
          <p:cNvSpPr>
            <a:spLocks noGrp="1"/>
          </p:cNvSpPr>
          <p:nvPr>
            <p:ph type="dt" sz="half" idx="10"/>
          </p:nvPr>
        </p:nvSpPr>
        <p:spPr/>
        <p:txBody>
          <a:bodyPr/>
          <a:lstStyle/>
          <a:p>
            <a:fld id="{C5088E55-1780-4321-9D3F-64F1050BE380}" type="datetimeFigureOut">
              <a:rPr lang="en-US" smtClean="0"/>
              <a:t>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93C97A-6038-48B4-A434-08FE0E1C7E9C}" type="slidenum">
              <a:rPr lang="en-US" smtClean="0"/>
              <a:t>‹#›</a:t>
            </a:fld>
            <a:endParaRPr lang="en-US"/>
          </a:p>
        </p:txBody>
      </p:sp>
    </p:spTree>
    <p:extLst>
      <p:ext uri="{BB962C8B-B14F-4D97-AF65-F5344CB8AC3E}">
        <p14:creationId xmlns:p14="http://schemas.microsoft.com/office/powerpoint/2010/main" val="30355745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14508480"/>
            <a:ext cx="9134476" cy="1036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14357782"/>
            <a:ext cx="9134476" cy="1495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103" y="649637"/>
            <a:ext cx="7535942" cy="328838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102" y="4183664"/>
            <a:ext cx="7535943" cy="9119616"/>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104" y="14642183"/>
            <a:ext cx="1852272" cy="827617"/>
          </a:xfrm>
          <a:prstGeom prst="rect">
            <a:avLst/>
          </a:prstGeom>
        </p:spPr>
        <p:txBody>
          <a:bodyPr vert="horz" lIns="91440" tIns="45720" rIns="91440" bIns="45720" rtlCol="0" anchor="ctr"/>
          <a:lstStyle>
            <a:lvl1pPr algn="l">
              <a:defRPr sz="899">
                <a:solidFill>
                  <a:srgbClr val="FFFFFF"/>
                </a:solidFill>
              </a:defRPr>
            </a:lvl1pPr>
          </a:lstStyle>
          <a:p>
            <a:fld id="{C5088E55-1780-4321-9D3F-64F1050BE380}" type="datetimeFigureOut">
              <a:rPr lang="en-US" smtClean="0"/>
              <a:t>2/18/2024</a:t>
            </a:fld>
            <a:endParaRPr lang="en-US"/>
          </a:p>
        </p:txBody>
      </p:sp>
      <p:sp>
        <p:nvSpPr>
          <p:cNvPr id="5" name="Footer Placeholder 4"/>
          <p:cNvSpPr>
            <a:spLocks noGrp="1"/>
          </p:cNvSpPr>
          <p:nvPr>
            <p:ph type="ftr" sz="quarter" idx="3"/>
          </p:nvPr>
        </p:nvSpPr>
        <p:spPr>
          <a:xfrm>
            <a:off x="2761760" y="14642183"/>
            <a:ext cx="3613335" cy="827617"/>
          </a:xfrm>
          <a:prstGeom prst="rect">
            <a:avLst/>
          </a:prstGeom>
        </p:spPr>
        <p:txBody>
          <a:bodyPr vert="horz" lIns="91440" tIns="45720" rIns="91440" bIns="45720" rtlCol="0" anchor="ctr"/>
          <a:lstStyle>
            <a:lvl1pPr algn="ctr">
              <a:defRPr sz="899"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17610" y="14642183"/>
            <a:ext cx="982994" cy="827617"/>
          </a:xfrm>
          <a:prstGeom prst="rect">
            <a:avLst/>
          </a:prstGeom>
        </p:spPr>
        <p:txBody>
          <a:bodyPr vert="horz" lIns="91440" tIns="45720" rIns="91440" bIns="45720" rtlCol="0" anchor="ctr"/>
          <a:lstStyle>
            <a:lvl1pPr algn="r">
              <a:defRPr sz="1049">
                <a:solidFill>
                  <a:srgbClr val="FFFFFF"/>
                </a:solidFill>
              </a:defRPr>
            </a:lvl1pPr>
          </a:lstStyle>
          <a:p>
            <a:fld id="{1B93C97A-6038-48B4-A434-08FE0E1C7E9C}" type="slidenum">
              <a:rPr lang="en-US" smtClean="0"/>
              <a:t>‹#›</a:t>
            </a:fld>
            <a:endParaRPr lang="en-US"/>
          </a:p>
        </p:txBody>
      </p:sp>
      <p:cxnSp>
        <p:nvCxnSpPr>
          <p:cNvPr id="10" name="Straight Connector 9"/>
          <p:cNvCxnSpPr/>
          <p:nvPr/>
        </p:nvCxnSpPr>
        <p:spPr>
          <a:xfrm>
            <a:off x="894217" y="3939115"/>
            <a:ext cx="7467433"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3538455"/>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3486" rtl="0" eaLnBrk="1" latinLnBrk="0" hangingPunct="1">
        <a:lnSpc>
          <a:spcPct val="85000"/>
        </a:lnSpc>
        <a:spcBef>
          <a:spcPct val="0"/>
        </a:spcBef>
        <a:buNone/>
        <a:defRPr sz="4795" kern="1200" spc="-50" baseline="0">
          <a:solidFill>
            <a:schemeClr val="tx1">
              <a:lumMod val="75000"/>
              <a:lumOff val="25000"/>
            </a:schemeClr>
          </a:solidFill>
          <a:latin typeface="+mj-lt"/>
          <a:ea typeface="+mj-ea"/>
          <a:cs typeface="+mj-cs"/>
        </a:defRPr>
      </a:lvl1pPr>
    </p:titleStyle>
    <p:bodyStyle>
      <a:lvl1pPr marL="91349" indent="-91349" algn="l" defTabSz="913486" rtl="0" eaLnBrk="1" latinLnBrk="0" hangingPunct="1">
        <a:lnSpc>
          <a:spcPct val="90000"/>
        </a:lnSpc>
        <a:spcBef>
          <a:spcPts val="1199"/>
        </a:spcBef>
        <a:spcAft>
          <a:spcPts val="200"/>
        </a:spcAft>
        <a:buClr>
          <a:schemeClr val="accent1"/>
        </a:buClr>
        <a:buSzPct val="100000"/>
        <a:buFont typeface="Calibri" panose="020F0502020204030204" pitchFamily="34" charset="0"/>
        <a:buChar char=" "/>
        <a:defRPr sz="1998" kern="1200">
          <a:solidFill>
            <a:schemeClr val="tx1">
              <a:lumMod val="75000"/>
              <a:lumOff val="25000"/>
            </a:schemeClr>
          </a:solidFill>
          <a:latin typeface="+mn-lt"/>
          <a:ea typeface="+mn-ea"/>
          <a:cs typeface="+mn-cs"/>
        </a:defRPr>
      </a:lvl1pPr>
      <a:lvl2pPr marL="383664" indent="-182697" algn="l" defTabSz="913486" rtl="0" eaLnBrk="1" latinLnBrk="0" hangingPunct="1">
        <a:lnSpc>
          <a:spcPct val="90000"/>
        </a:lnSpc>
        <a:spcBef>
          <a:spcPts val="200"/>
        </a:spcBef>
        <a:spcAft>
          <a:spcPts val="400"/>
        </a:spcAft>
        <a:buClr>
          <a:schemeClr val="accent1"/>
        </a:buClr>
        <a:buFont typeface="Calibri" pitchFamily="34" charset="0"/>
        <a:buChar char="◦"/>
        <a:defRPr sz="1798" kern="1200">
          <a:solidFill>
            <a:schemeClr val="tx1">
              <a:lumMod val="75000"/>
              <a:lumOff val="25000"/>
            </a:schemeClr>
          </a:solidFill>
          <a:latin typeface="+mn-lt"/>
          <a:ea typeface="+mn-ea"/>
          <a:cs typeface="+mn-cs"/>
        </a:defRPr>
      </a:lvl2pPr>
      <a:lvl3pPr marL="566361" indent="-182697" algn="l" defTabSz="913486" rtl="0" eaLnBrk="1" latinLnBrk="0" hangingPunct="1">
        <a:lnSpc>
          <a:spcPct val="90000"/>
        </a:lnSpc>
        <a:spcBef>
          <a:spcPts val="200"/>
        </a:spcBef>
        <a:spcAft>
          <a:spcPts val="400"/>
        </a:spcAft>
        <a:buClr>
          <a:schemeClr val="accent1"/>
        </a:buClr>
        <a:buFont typeface="Calibri" pitchFamily="34" charset="0"/>
        <a:buChar char="◦"/>
        <a:defRPr sz="1399" kern="1200">
          <a:solidFill>
            <a:schemeClr val="tx1">
              <a:lumMod val="75000"/>
              <a:lumOff val="25000"/>
            </a:schemeClr>
          </a:solidFill>
          <a:latin typeface="+mn-lt"/>
          <a:ea typeface="+mn-ea"/>
          <a:cs typeface="+mn-cs"/>
        </a:defRPr>
      </a:lvl3pPr>
      <a:lvl4pPr marL="749058" indent="-182697" algn="l" defTabSz="913486" rtl="0" eaLnBrk="1" latinLnBrk="0" hangingPunct="1">
        <a:lnSpc>
          <a:spcPct val="90000"/>
        </a:lnSpc>
        <a:spcBef>
          <a:spcPts val="200"/>
        </a:spcBef>
        <a:spcAft>
          <a:spcPts val="400"/>
        </a:spcAft>
        <a:buClr>
          <a:schemeClr val="accent1"/>
        </a:buClr>
        <a:buFont typeface="Calibri" pitchFamily="34" charset="0"/>
        <a:buChar char="◦"/>
        <a:defRPr sz="1399" kern="1200">
          <a:solidFill>
            <a:schemeClr val="tx1">
              <a:lumMod val="75000"/>
              <a:lumOff val="25000"/>
            </a:schemeClr>
          </a:solidFill>
          <a:latin typeface="+mn-lt"/>
          <a:ea typeface="+mn-ea"/>
          <a:cs typeface="+mn-cs"/>
        </a:defRPr>
      </a:lvl4pPr>
      <a:lvl5pPr marL="931755" indent="-182697" algn="l" defTabSz="913486" rtl="0" eaLnBrk="1" latinLnBrk="0" hangingPunct="1">
        <a:lnSpc>
          <a:spcPct val="90000"/>
        </a:lnSpc>
        <a:spcBef>
          <a:spcPts val="200"/>
        </a:spcBef>
        <a:spcAft>
          <a:spcPts val="400"/>
        </a:spcAft>
        <a:buClr>
          <a:schemeClr val="accent1"/>
        </a:buClr>
        <a:buFont typeface="Calibri" pitchFamily="34" charset="0"/>
        <a:buChar char="◦"/>
        <a:defRPr sz="1399" kern="1200">
          <a:solidFill>
            <a:schemeClr val="tx1">
              <a:lumMod val="75000"/>
              <a:lumOff val="25000"/>
            </a:schemeClr>
          </a:solidFill>
          <a:latin typeface="+mn-lt"/>
          <a:ea typeface="+mn-ea"/>
          <a:cs typeface="+mn-cs"/>
        </a:defRPr>
      </a:lvl5pPr>
      <a:lvl6pPr marL="1098900" indent="-228371" algn="l" defTabSz="913486" rtl="0" eaLnBrk="1" latinLnBrk="0" hangingPunct="1">
        <a:lnSpc>
          <a:spcPct val="90000"/>
        </a:lnSpc>
        <a:spcBef>
          <a:spcPts val="200"/>
        </a:spcBef>
        <a:spcAft>
          <a:spcPts val="400"/>
        </a:spcAft>
        <a:buClr>
          <a:schemeClr val="accent1"/>
        </a:buClr>
        <a:buFont typeface="Calibri" pitchFamily="34" charset="0"/>
        <a:buChar char="◦"/>
        <a:defRPr sz="1399" kern="1200">
          <a:solidFill>
            <a:schemeClr val="tx1">
              <a:lumMod val="75000"/>
              <a:lumOff val="25000"/>
            </a:schemeClr>
          </a:solidFill>
          <a:latin typeface="+mn-lt"/>
          <a:ea typeface="+mn-ea"/>
          <a:cs typeface="+mn-cs"/>
        </a:defRPr>
      </a:lvl6pPr>
      <a:lvl7pPr marL="1298700" indent="-228371" algn="l" defTabSz="913486" rtl="0" eaLnBrk="1" latinLnBrk="0" hangingPunct="1">
        <a:lnSpc>
          <a:spcPct val="90000"/>
        </a:lnSpc>
        <a:spcBef>
          <a:spcPts val="200"/>
        </a:spcBef>
        <a:spcAft>
          <a:spcPts val="400"/>
        </a:spcAft>
        <a:buClr>
          <a:schemeClr val="accent1"/>
        </a:buClr>
        <a:buFont typeface="Calibri" pitchFamily="34" charset="0"/>
        <a:buChar char="◦"/>
        <a:defRPr sz="1399" kern="1200">
          <a:solidFill>
            <a:schemeClr val="tx1">
              <a:lumMod val="75000"/>
              <a:lumOff val="25000"/>
            </a:schemeClr>
          </a:solidFill>
          <a:latin typeface="+mn-lt"/>
          <a:ea typeface="+mn-ea"/>
          <a:cs typeface="+mn-cs"/>
        </a:defRPr>
      </a:lvl7pPr>
      <a:lvl8pPr marL="1498500" indent="-228371" algn="l" defTabSz="913486" rtl="0" eaLnBrk="1" latinLnBrk="0" hangingPunct="1">
        <a:lnSpc>
          <a:spcPct val="90000"/>
        </a:lnSpc>
        <a:spcBef>
          <a:spcPts val="200"/>
        </a:spcBef>
        <a:spcAft>
          <a:spcPts val="400"/>
        </a:spcAft>
        <a:buClr>
          <a:schemeClr val="accent1"/>
        </a:buClr>
        <a:buFont typeface="Calibri" pitchFamily="34" charset="0"/>
        <a:buChar char="◦"/>
        <a:defRPr sz="1399" kern="1200">
          <a:solidFill>
            <a:schemeClr val="tx1">
              <a:lumMod val="75000"/>
              <a:lumOff val="25000"/>
            </a:schemeClr>
          </a:solidFill>
          <a:latin typeface="+mn-lt"/>
          <a:ea typeface="+mn-ea"/>
          <a:cs typeface="+mn-cs"/>
        </a:defRPr>
      </a:lvl8pPr>
      <a:lvl9pPr marL="1698300" indent="-228371" algn="l" defTabSz="913486" rtl="0" eaLnBrk="1" latinLnBrk="0" hangingPunct="1">
        <a:lnSpc>
          <a:spcPct val="90000"/>
        </a:lnSpc>
        <a:spcBef>
          <a:spcPts val="200"/>
        </a:spcBef>
        <a:spcAft>
          <a:spcPts val="400"/>
        </a:spcAft>
        <a:buClr>
          <a:schemeClr val="accent1"/>
        </a:buClr>
        <a:buFont typeface="Calibri" pitchFamily="34" charset="0"/>
        <a:buChar char="◦"/>
        <a:defRPr sz="1399" kern="1200">
          <a:solidFill>
            <a:schemeClr val="tx1">
              <a:lumMod val="75000"/>
              <a:lumOff val="25000"/>
            </a:schemeClr>
          </a:solidFill>
          <a:latin typeface="+mn-lt"/>
          <a:ea typeface="+mn-ea"/>
          <a:cs typeface="+mn-cs"/>
        </a:defRPr>
      </a:lvl9pPr>
    </p:bodyStyle>
    <p:otherStyle>
      <a:defPPr>
        <a:defRPr lang="en-US"/>
      </a:defPPr>
      <a:lvl1pPr marL="0" algn="l" defTabSz="913486" rtl="0" eaLnBrk="1" latinLnBrk="0" hangingPunct="1">
        <a:defRPr sz="1798" kern="1200">
          <a:solidFill>
            <a:schemeClr val="tx1"/>
          </a:solidFill>
          <a:latin typeface="+mn-lt"/>
          <a:ea typeface="+mn-ea"/>
          <a:cs typeface="+mn-cs"/>
        </a:defRPr>
      </a:lvl1pPr>
      <a:lvl2pPr marL="456743" algn="l" defTabSz="913486" rtl="0" eaLnBrk="1" latinLnBrk="0" hangingPunct="1">
        <a:defRPr sz="1798" kern="1200">
          <a:solidFill>
            <a:schemeClr val="tx1"/>
          </a:solidFill>
          <a:latin typeface="+mn-lt"/>
          <a:ea typeface="+mn-ea"/>
          <a:cs typeface="+mn-cs"/>
        </a:defRPr>
      </a:lvl2pPr>
      <a:lvl3pPr marL="913486" algn="l" defTabSz="913486" rtl="0" eaLnBrk="1" latinLnBrk="0" hangingPunct="1">
        <a:defRPr sz="1798" kern="1200">
          <a:solidFill>
            <a:schemeClr val="tx1"/>
          </a:solidFill>
          <a:latin typeface="+mn-lt"/>
          <a:ea typeface="+mn-ea"/>
          <a:cs typeface="+mn-cs"/>
        </a:defRPr>
      </a:lvl3pPr>
      <a:lvl4pPr marL="1370228" algn="l" defTabSz="913486" rtl="0" eaLnBrk="1" latinLnBrk="0" hangingPunct="1">
        <a:defRPr sz="1798" kern="1200">
          <a:solidFill>
            <a:schemeClr val="tx1"/>
          </a:solidFill>
          <a:latin typeface="+mn-lt"/>
          <a:ea typeface="+mn-ea"/>
          <a:cs typeface="+mn-cs"/>
        </a:defRPr>
      </a:lvl4pPr>
      <a:lvl5pPr marL="1826971" algn="l" defTabSz="913486" rtl="0" eaLnBrk="1" latinLnBrk="0" hangingPunct="1">
        <a:defRPr sz="1798" kern="1200">
          <a:solidFill>
            <a:schemeClr val="tx1"/>
          </a:solidFill>
          <a:latin typeface="+mn-lt"/>
          <a:ea typeface="+mn-ea"/>
          <a:cs typeface="+mn-cs"/>
        </a:defRPr>
      </a:lvl5pPr>
      <a:lvl6pPr marL="2283714" algn="l" defTabSz="913486" rtl="0" eaLnBrk="1" latinLnBrk="0" hangingPunct="1">
        <a:defRPr sz="1798" kern="1200">
          <a:solidFill>
            <a:schemeClr val="tx1"/>
          </a:solidFill>
          <a:latin typeface="+mn-lt"/>
          <a:ea typeface="+mn-ea"/>
          <a:cs typeface="+mn-cs"/>
        </a:defRPr>
      </a:lvl6pPr>
      <a:lvl7pPr marL="2740457" algn="l" defTabSz="913486" rtl="0" eaLnBrk="1" latinLnBrk="0" hangingPunct="1">
        <a:defRPr sz="1798" kern="1200">
          <a:solidFill>
            <a:schemeClr val="tx1"/>
          </a:solidFill>
          <a:latin typeface="+mn-lt"/>
          <a:ea typeface="+mn-ea"/>
          <a:cs typeface="+mn-cs"/>
        </a:defRPr>
      </a:lvl7pPr>
      <a:lvl8pPr marL="3197200" algn="l" defTabSz="913486" rtl="0" eaLnBrk="1" latinLnBrk="0" hangingPunct="1">
        <a:defRPr sz="1798" kern="1200">
          <a:solidFill>
            <a:schemeClr val="tx1"/>
          </a:solidFill>
          <a:latin typeface="+mn-lt"/>
          <a:ea typeface="+mn-ea"/>
          <a:cs typeface="+mn-cs"/>
        </a:defRPr>
      </a:lvl8pPr>
      <a:lvl9pPr marL="3653942" algn="l" defTabSz="913486" rtl="0" eaLnBrk="1" latinLnBrk="0" hangingPunct="1">
        <a:defRPr sz="17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g"/><Relationship Id="rId7" Type="http://schemas.openxmlformats.org/officeDocument/2006/relationships/image" Target="../media/image7.jpe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2.xml.rels><?xml version="1.0" encoding="UTF-8" standalone="yes"?>
<Relationships xmlns="http://schemas.openxmlformats.org/package/2006/relationships"><Relationship Id="rId8" Type="http://schemas.openxmlformats.org/officeDocument/2006/relationships/hyperlink" Target="https://www.thesmartcityjournal.com/images/Imagenes-Articulos/2023_10_Octubre/urban_agriculture.jpg" TargetMode="External"/><Relationship Id="rId13" Type="http://schemas.openxmlformats.org/officeDocument/2006/relationships/hyperlink" Target="https://www.europenowjournal.org/wp-content/uploads/2018/12/shutterstock_556950040-215x134.jpg" TargetMode="External"/><Relationship Id="rId3" Type="http://schemas.openxmlformats.org/officeDocument/2006/relationships/hyperlink" Target="https://www.sg101.gov.sg/resources/current-topics/ensuringfoodsecurityinsingapore/" TargetMode="External"/><Relationship Id="rId7" Type="http://schemas.openxmlformats.org/officeDocument/2006/relationships/hyperlink" Target="https://give.asia/charity/the_food_bank_singapore" TargetMode="External"/><Relationship Id="rId12" Type="http://schemas.openxmlformats.org/officeDocument/2006/relationships/hyperlink" Target="https://www.thoughtco.com/thmb/dySkDTKWmy0CQeWV5wSdUaoEIRQ=/750x0/filters:no_upscale():max_bytes(150000):strip_icc():format(webp)/GettyImages-182808134-56a9e2ea3df78cf772ab3a2c.jpg" TargetMode="External"/><Relationship Id="rId2" Type="http://schemas.openxmlformats.org/officeDocument/2006/relationships/hyperlink" Target="https://www.who.int/europe/about-us/our-work/sustainable-development-goals#:~:text=The%20Sustainable%20Development%20Goals%20(SDGs,no%20one%20is%20left%20behind" TargetMode="External"/><Relationship Id="rId1" Type="http://schemas.openxmlformats.org/officeDocument/2006/relationships/slideLayout" Target="../slideLayouts/slideLayout7.xml"/><Relationship Id="rId6" Type="http://schemas.openxmlformats.org/officeDocument/2006/relationships/hyperlink" Target="https://assets.weforum.org/article/image/responsive_big_webp_iqYYt3r3cWhAyQbGAtCT7h6LBbZ-p8dXgCOrIkdLzvg.webp" TargetMode="External"/><Relationship Id="rId11" Type="http://schemas.openxmlformats.org/officeDocument/2006/relationships/hyperlink" Target="https://images.squarespace-cdn.com/content/v1/63064607eb816a4d50027fd1/ac17e0a8-e615-4f91-966e-c86354f5ee18/Borderlands_Eden-Green2.jpeg?format=1500w" TargetMode="External"/><Relationship Id="rId5" Type="http://schemas.openxmlformats.org/officeDocument/2006/relationships/hyperlink" Target="https://sdgwatcheurope.org/wp-content/uploads/2018/08/56e83cbc2e221-full-e1518533288468-573x500.jpeg" TargetMode="External"/><Relationship Id="rId10" Type="http://schemas.openxmlformats.org/officeDocument/2006/relationships/hyperlink" Target="https://www.visitnicosia.com.cy/wp-content/uploads/2022/01/Picture2-1.jpg" TargetMode="External"/><Relationship Id="rId4" Type="http://schemas.openxmlformats.org/officeDocument/2006/relationships/hyperlink" Target="https://openknowledge.worldbank.org/handle/10986/38022" TargetMode="External"/><Relationship Id="rId9" Type="http://schemas.openxmlformats.org/officeDocument/2006/relationships/hyperlink" Target="https://www.agro-chemistry.com/news/e17-million-for-adaptive-autonomous-horticultural-growing-systems/robot-in-tuinbouwkas1/"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A307264-C448-9FED-DCD7-35092867BF15}"/>
              </a:ext>
            </a:extLst>
          </p:cNvPr>
          <p:cNvSpPr/>
          <p:nvPr/>
        </p:nvSpPr>
        <p:spPr>
          <a:xfrm>
            <a:off x="-27623" y="-461004"/>
            <a:ext cx="9189720" cy="10134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171" b="1" dirty="0"/>
          </a:p>
        </p:txBody>
      </p:sp>
      <p:sp>
        <p:nvSpPr>
          <p:cNvPr id="4" name="TextBox 3">
            <a:extLst>
              <a:ext uri="{FF2B5EF4-FFF2-40B4-BE49-F238E27FC236}">
                <a16:creationId xmlns:a16="http://schemas.microsoft.com/office/drawing/2014/main" id="{C13EA401-F669-2F86-1161-8668D9A46B75}"/>
              </a:ext>
            </a:extLst>
          </p:cNvPr>
          <p:cNvSpPr txBox="1"/>
          <p:nvPr/>
        </p:nvSpPr>
        <p:spPr>
          <a:xfrm>
            <a:off x="433813" y="-328359"/>
            <a:ext cx="8434484" cy="865173"/>
          </a:xfrm>
          <a:prstGeom prst="rect">
            <a:avLst/>
          </a:prstGeom>
          <a:noFill/>
        </p:spPr>
        <p:txBody>
          <a:bodyPr wrap="square" rtlCol="0">
            <a:spAutoFit/>
          </a:bodyPr>
          <a:lstStyle/>
          <a:p>
            <a:pPr algn="ctr">
              <a:lnSpc>
                <a:spcPct val="107000"/>
              </a:lnSpc>
              <a:spcAft>
                <a:spcPts val="800"/>
              </a:spcAft>
            </a:pPr>
            <a:r>
              <a:rPr lang="en-GB" sz="2400" b="1" dirty="0">
                <a:effectLst/>
                <a:latin typeface="Calibri" panose="020F0502020204030204" pitchFamily="34" charset="0"/>
                <a:ea typeface="Calibri" panose="020F0502020204030204" pitchFamily="34" charset="0"/>
                <a:cs typeface="Times New Roman" panose="02020603050405020304" pitchFamily="18" charset="0"/>
              </a:rPr>
              <a:t>Singapore's Journey to Zero Hunger: A Story of Policy and Progress</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6797C386-590A-5D63-BD76-1090DADE9129}"/>
              </a:ext>
            </a:extLst>
          </p:cNvPr>
          <p:cNvSpPr txBox="1"/>
          <p:nvPr/>
        </p:nvSpPr>
        <p:spPr>
          <a:xfrm>
            <a:off x="70006" y="643510"/>
            <a:ext cx="9162098" cy="1269322"/>
          </a:xfrm>
          <a:prstGeom prst="rect">
            <a:avLst/>
          </a:prstGeom>
          <a:noFill/>
        </p:spPr>
        <p:txBody>
          <a:bodyPr wrap="square" rtlCol="0">
            <a:spAutoFit/>
          </a:bodyPr>
          <a:lstStyle/>
          <a:p>
            <a:pPr algn="ctr">
              <a:lnSpc>
                <a:spcPct val="107000"/>
              </a:lnSpc>
              <a:spcAft>
                <a:spcPts val="800"/>
              </a:spcAft>
            </a:pPr>
            <a:r>
              <a:rPr lang="en-US" sz="1200" dirty="0">
                <a:latin typeface="Calibri" panose="020F0502020204030204" pitchFamily="34" charset="0"/>
                <a:ea typeface="Calibri" panose="020F0502020204030204" pitchFamily="34" charset="0"/>
                <a:cs typeface="Times New Roman" panose="02020603050405020304" pitchFamily="18" charset="0"/>
              </a:rPr>
              <a:t>The Sustainable Development Goals (SDGs) constitute a comprehensive framework designed to enact transformative change globally. They represent a collective commitment to eradicate poverty and inequity, safeguard the environment, and promote universal access to health, justice, and prosperity. Central to the SDGs is the principle of inclusivity, ensuring that no individual or group is marginalized or overlooked. Envisioned in 2015, the 2030 Agenda for Sustainable Development was unanimously adopted by all United Nations member states. This agenda delineates 17 overarching Goals accompanied by 169 specific targets. These Goals, characterized by their broad scope and ambitious aims, are interconnected, emphasizing the interdependence of various social, economic, and environmental issues.</a:t>
            </a:r>
            <a:r>
              <a:rPr lang="en-GB" sz="1200" dirty="0">
                <a:latin typeface="Calibri" panose="020F0502020204030204" pitchFamily="34" charset="0"/>
                <a:ea typeface="Calibri" panose="020F0502020204030204" pitchFamily="34" charset="0"/>
                <a:cs typeface="Times New Roman" panose="02020603050405020304" pitchFamily="18" charset="0"/>
              </a:rPr>
              <a:t>[1]</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2D3B8FF8-E92A-24EA-B717-9AAB59945D1D}"/>
              </a:ext>
            </a:extLst>
          </p:cNvPr>
          <p:cNvSpPr txBox="1"/>
          <p:nvPr/>
        </p:nvSpPr>
        <p:spPr>
          <a:xfrm>
            <a:off x="6394902" y="3863114"/>
            <a:ext cx="2126351" cy="1015663"/>
          </a:xfrm>
          <a:prstGeom prst="rect">
            <a:avLst/>
          </a:prstGeom>
          <a:noFill/>
        </p:spPr>
        <p:txBody>
          <a:bodyPr wrap="square" rtlCol="0">
            <a:spAutoFit/>
          </a:bodyPr>
          <a:lstStyle/>
          <a:p>
            <a:r>
              <a:rPr lang="en-US" sz="1200" b="1" dirty="0"/>
              <a:t>Problems</a:t>
            </a:r>
          </a:p>
          <a:p>
            <a:pPr marL="228639" indent="-228639">
              <a:buAutoNum type="arabicPeriod"/>
            </a:pPr>
            <a:r>
              <a:rPr lang="en-US" sz="1200" dirty="0"/>
              <a:t>Implementation Challenges</a:t>
            </a:r>
          </a:p>
          <a:p>
            <a:pPr marL="228639" indent="-228639">
              <a:buAutoNum type="arabicPeriod"/>
            </a:pPr>
            <a:r>
              <a:rPr lang="en-US" sz="1200" dirty="0"/>
              <a:t>Resource Constraints </a:t>
            </a:r>
          </a:p>
          <a:p>
            <a:pPr marL="228639" indent="-228639">
              <a:buAutoNum type="arabicPeriod"/>
            </a:pPr>
            <a:r>
              <a:rPr lang="en-US" sz="1200" dirty="0"/>
              <a:t>Inequality</a:t>
            </a:r>
          </a:p>
          <a:p>
            <a:pPr marL="228639" indent="-228639">
              <a:buAutoNum type="arabicPeriod"/>
            </a:pPr>
            <a:r>
              <a:rPr lang="en-US" sz="1200" dirty="0"/>
              <a:t>Global Cooperation </a:t>
            </a:r>
          </a:p>
        </p:txBody>
      </p:sp>
      <p:sp>
        <p:nvSpPr>
          <p:cNvPr id="14" name="TextBox 13">
            <a:extLst>
              <a:ext uri="{FF2B5EF4-FFF2-40B4-BE49-F238E27FC236}">
                <a16:creationId xmlns:a16="http://schemas.microsoft.com/office/drawing/2014/main" id="{8F4EAFB9-DD6B-ABAF-7A3A-05EDF6BCD163}"/>
              </a:ext>
            </a:extLst>
          </p:cNvPr>
          <p:cNvSpPr txBox="1"/>
          <p:nvPr/>
        </p:nvSpPr>
        <p:spPr>
          <a:xfrm>
            <a:off x="613222" y="3886407"/>
            <a:ext cx="2186111" cy="1015663"/>
          </a:xfrm>
          <a:prstGeom prst="rect">
            <a:avLst/>
          </a:prstGeom>
          <a:noFill/>
        </p:spPr>
        <p:txBody>
          <a:bodyPr wrap="square" rtlCol="0">
            <a:spAutoFit/>
          </a:bodyPr>
          <a:lstStyle/>
          <a:p>
            <a:r>
              <a:rPr lang="en-US" sz="1200" b="1" dirty="0"/>
              <a:t>Benefits</a:t>
            </a:r>
          </a:p>
          <a:p>
            <a:pPr marL="228639" indent="-228639">
              <a:buAutoNum type="arabicPeriod"/>
            </a:pPr>
            <a:r>
              <a:rPr lang="en-US" sz="1200" dirty="0"/>
              <a:t>Environmental Sustainability</a:t>
            </a:r>
          </a:p>
          <a:p>
            <a:pPr marL="228639" indent="-228639">
              <a:buAutoNum type="arabicPeriod"/>
            </a:pPr>
            <a:r>
              <a:rPr lang="en-US" sz="1200" dirty="0"/>
              <a:t>Improves Quality of Life</a:t>
            </a:r>
          </a:p>
          <a:p>
            <a:pPr marL="228639" indent="-228639">
              <a:buAutoNum type="arabicPeriod"/>
            </a:pPr>
            <a:r>
              <a:rPr lang="en-US" sz="1200" dirty="0"/>
              <a:t>Poverty Reduction </a:t>
            </a:r>
          </a:p>
          <a:p>
            <a:pPr marL="228639" indent="-228639">
              <a:buAutoNum type="arabicPeriod"/>
            </a:pPr>
            <a:r>
              <a:rPr lang="en-US" sz="1200" dirty="0"/>
              <a:t>Global Collaboration </a:t>
            </a:r>
          </a:p>
        </p:txBody>
      </p:sp>
      <p:sp>
        <p:nvSpPr>
          <p:cNvPr id="15" name="TextBox 14">
            <a:extLst>
              <a:ext uri="{FF2B5EF4-FFF2-40B4-BE49-F238E27FC236}">
                <a16:creationId xmlns:a16="http://schemas.microsoft.com/office/drawing/2014/main" id="{F78CEED6-4094-1751-4844-4F5A0ED9EC0E}"/>
              </a:ext>
            </a:extLst>
          </p:cNvPr>
          <p:cNvSpPr txBox="1"/>
          <p:nvPr/>
        </p:nvSpPr>
        <p:spPr>
          <a:xfrm>
            <a:off x="2587043" y="5430327"/>
            <a:ext cx="6455989" cy="2677656"/>
          </a:xfrm>
          <a:prstGeom prst="rect">
            <a:avLst/>
          </a:prstGeom>
          <a:noFill/>
        </p:spPr>
        <p:txBody>
          <a:bodyPr wrap="square" rtlCol="0">
            <a:spAutoFit/>
          </a:bodyPr>
          <a:lstStyle/>
          <a:p>
            <a:r>
              <a:rPr lang="en-US" sz="1200" dirty="0"/>
              <a:t>In 1988, Singapore produced a modest fraction of its vegetables, supplemented by imports, while local farms focused on diverse crops including rapidly expanding mushroom cultivation, supported by specialized government research and guidance.[2] This necessitates innovative approaches to food security and sustainability.</a:t>
            </a:r>
          </a:p>
          <a:p>
            <a:r>
              <a:rPr lang="en-US" sz="1200" dirty="0"/>
              <a:t>Singapore actively engages with the principles of SDG 2 in its policies and implementation strategies by:</a:t>
            </a:r>
          </a:p>
          <a:p>
            <a:pPr marL="171450" indent="-171450">
              <a:buFont typeface="Arial" panose="020B0604020202020204" pitchFamily="34" charset="0"/>
              <a:buChar char="•"/>
            </a:pPr>
            <a:r>
              <a:rPr lang="en-US" sz="1200" dirty="0">
                <a:latin typeface="Söhne"/>
              </a:rPr>
              <a:t>Food Security and Diversification: Diversifying food sources through initiatives like "30 by 30" for local production and supporting local agriculture and investing in high-tech farming methods.</a:t>
            </a:r>
          </a:p>
          <a:p>
            <a:pPr marL="171450" indent="-171450">
              <a:buFont typeface="Arial" panose="020B0604020202020204" pitchFamily="34" charset="0"/>
              <a:buChar char="•"/>
            </a:pPr>
            <a:r>
              <a:rPr lang="en-US" sz="1200" dirty="0">
                <a:latin typeface="Söhne"/>
              </a:rPr>
              <a:t>Sustainable Agriculture and Innovation: Promoting sustainable practices through the Singapore Food Agency (SFA) and embracing innovative farming technologies and environmentally friendly practices.</a:t>
            </a:r>
          </a:p>
          <a:p>
            <a:pPr marL="171450" indent="-171450">
              <a:buFont typeface="Arial" panose="020B0604020202020204" pitchFamily="34" charset="0"/>
              <a:buChar char="•"/>
            </a:pPr>
            <a:r>
              <a:rPr lang="en-US" sz="1200" dirty="0">
                <a:latin typeface="Söhne"/>
              </a:rPr>
              <a:t>Waste Reduction: Addressing food waste through regulatory measures and public awareness campaigns. collaborating with businesses to minimize waste along the supply chain.[3]</a:t>
            </a:r>
            <a:endParaRPr lang="en-US" sz="1200" dirty="0"/>
          </a:p>
          <a:p>
            <a:endParaRPr lang="en-US" sz="1200" dirty="0"/>
          </a:p>
        </p:txBody>
      </p:sp>
      <p:sp>
        <p:nvSpPr>
          <p:cNvPr id="20" name="TextBox 19">
            <a:extLst>
              <a:ext uri="{FF2B5EF4-FFF2-40B4-BE49-F238E27FC236}">
                <a16:creationId xmlns:a16="http://schemas.microsoft.com/office/drawing/2014/main" id="{00FEF76C-8435-121B-8C97-21D8C4605C1D}"/>
              </a:ext>
            </a:extLst>
          </p:cNvPr>
          <p:cNvSpPr txBox="1"/>
          <p:nvPr/>
        </p:nvSpPr>
        <p:spPr>
          <a:xfrm>
            <a:off x="1949319" y="8155090"/>
            <a:ext cx="2451876" cy="1569660"/>
          </a:xfrm>
          <a:prstGeom prst="rect">
            <a:avLst/>
          </a:prstGeom>
          <a:noFill/>
        </p:spPr>
        <p:txBody>
          <a:bodyPr wrap="square" rtlCol="0">
            <a:spAutoFit/>
          </a:bodyPr>
          <a:lstStyle/>
          <a:p>
            <a:r>
              <a:rPr lang="en-US" sz="1200" b="1" dirty="0"/>
              <a:t>Food Security Act: </a:t>
            </a:r>
            <a:r>
              <a:rPr lang="en-US" sz="1200" dirty="0"/>
              <a:t>Food security is achieved when individuals consistently have the means to obtain enough safe and nutritious food that aligns with their dietary requirements and preferences, ensuring their overall health and well-being remains sustained. [4]</a:t>
            </a:r>
          </a:p>
        </p:txBody>
      </p:sp>
      <p:cxnSp>
        <p:nvCxnSpPr>
          <p:cNvPr id="22" name="Straight Connector 21">
            <a:extLst>
              <a:ext uri="{FF2B5EF4-FFF2-40B4-BE49-F238E27FC236}">
                <a16:creationId xmlns:a16="http://schemas.microsoft.com/office/drawing/2014/main" id="{C664A6A5-1147-BCBF-EA2C-6DB6E5DE0723}"/>
              </a:ext>
            </a:extLst>
          </p:cNvPr>
          <p:cNvCxnSpPr>
            <a:cxnSpLocks/>
          </p:cNvCxnSpPr>
          <p:nvPr/>
        </p:nvCxnSpPr>
        <p:spPr>
          <a:xfrm>
            <a:off x="4266549" y="8121260"/>
            <a:ext cx="0" cy="1417630"/>
          </a:xfrm>
          <a:prstGeom prst="line">
            <a:avLst/>
          </a:prstGeom>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21CFE00E-9CAA-6EF1-3B68-347AE5E2B9FE}"/>
              </a:ext>
            </a:extLst>
          </p:cNvPr>
          <p:cNvSpPr txBox="1"/>
          <p:nvPr/>
        </p:nvSpPr>
        <p:spPr>
          <a:xfrm>
            <a:off x="4266555" y="8104334"/>
            <a:ext cx="2221013" cy="1754326"/>
          </a:xfrm>
          <a:prstGeom prst="rect">
            <a:avLst/>
          </a:prstGeom>
          <a:noFill/>
        </p:spPr>
        <p:txBody>
          <a:bodyPr wrap="square" rtlCol="0">
            <a:spAutoFit/>
          </a:bodyPr>
          <a:lstStyle/>
          <a:p>
            <a:r>
              <a:rPr lang="en-US" sz="1200" b="1" dirty="0"/>
              <a:t>30 x 30 Initiative: </a:t>
            </a:r>
            <a:r>
              <a:rPr lang="en-US" sz="1200" dirty="0"/>
              <a:t>The "30 by 30" initiative demonstrates how innovation, technology, and ecological methods can transform urban environments into resilient food production centers, offering a beacon of hope for sustainability and food security. [5].</a:t>
            </a:r>
          </a:p>
        </p:txBody>
      </p:sp>
      <p:sp>
        <p:nvSpPr>
          <p:cNvPr id="26" name="TextBox 25">
            <a:extLst>
              <a:ext uri="{FF2B5EF4-FFF2-40B4-BE49-F238E27FC236}">
                <a16:creationId xmlns:a16="http://schemas.microsoft.com/office/drawing/2014/main" id="{6BCBCC50-AC26-5E3C-872A-28FDA8A7A3EE}"/>
              </a:ext>
            </a:extLst>
          </p:cNvPr>
          <p:cNvSpPr txBox="1"/>
          <p:nvPr/>
        </p:nvSpPr>
        <p:spPr>
          <a:xfrm flipH="1">
            <a:off x="3923647" y="7815994"/>
            <a:ext cx="753552" cy="276999"/>
          </a:xfrm>
          <a:prstGeom prst="rect">
            <a:avLst/>
          </a:prstGeom>
          <a:noFill/>
        </p:spPr>
        <p:txBody>
          <a:bodyPr wrap="square" rtlCol="0">
            <a:spAutoFit/>
          </a:bodyPr>
          <a:lstStyle/>
          <a:p>
            <a:r>
              <a:rPr lang="en-US" sz="1200" b="1" u="sng" dirty="0"/>
              <a:t>POLICIES</a:t>
            </a:r>
          </a:p>
        </p:txBody>
      </p:sp>
      <p:sp>
        <p:nvSpPr>
          <p:cNvPr id="29" name="TextBox 28">
            <a:extLst>
              <a:ext uri="{FF2B5EF4-FFF2-40B4-BE49-F238E27FC236}">
                <a16:creationId xmlns:a16="http://schemas.microsoft.com/office/drawing/2014/main" id="{798D8B9F-2744-57E1-8DC1-E5324796345A}"/>
              </a:ext>
            </a:extLst>
          </p:cNvPr>
          <p:cNvSpPr txBox="1"/>
          <p:nvPr/>
        </p:nvSpPr>
        <p:spPr>
          <a:xfrm>
            <a:off x="2899038" y="10452241"/>
            <a:ext cx="6503994" cy="1181862"/>
          </a:xfrm>
          <a:prstGeom prst="rect">
            <a:avLst/>
          </a:prstGeom>
          <a:noFill/>
        </p:spPr>
        <p:txBody>
          <a:bodyPr wrap="square" rtlCol="0">
            <a:spAutoFit/>
          </a:bodyPr>
          <a:lstStyle/>
          <a:p>
            <a:pPr>
              <a:lnSpc>
                <a:spcPct val="107000"/>
              </a:lnSpc>
              <a:spcAft>
                <a:spcPts val="800"/>
              </a:spcAft>
            </a:pPr>
            <a:r>
              <a:rPr lang="en-US" sz="1200" b="1" dirty="0">
                <a:latin typeface="Calibri" panose="020F0502020204030204" pitchFamily="34" charset="0"/>
                <a:ea typeface="Calibri" panose="020F0502020204030204" pitchFamily="34" charset="0"/>
                <a:cs typeface="Times New Roman" panose="02020603050405020304" pitchFamily="18" charset="0"/>
              </a:rPr>
              <a:t>Success Factors:</a:t>
            </a:r>
          </a:p>
          <a:p>
            <a:pPr>
              <a:lnSpc>
                <a:spcPct val="107000"/>
              </a:lnSpc>
              <a:spcAft>
                <a:spcPts val="800"/>
              </a:spcAft>
            </a:pPr>
            <a:r>
              <a:rPr lang="en-US" sz="1200" dirty="0">
                <a:latin typeface="Calibri" panose="020F0502020204030204" pitchFamily="34" charset="0"/>
                <a:ea typeface="Calibri" panose="020F0502020204030204" pitchFamily="34" charset="0"/>
                <a:cs typeface="Times New Roman" panose="02020603050405020304" pitchFamily="18" charset="0"/>
              </a:rPr>
              <a:t>• Technological Innovation: Integration of smart farming and aquaponics.</a:t>
            </a:r>
          </a:p>
          <a:p>
            <a:pPr>
              <a:lnSpc>
                <a:spcPct val="107000"/>
              </a:lnSpc>
              <a:spcAft>
                <a:spcPts val="800"/>
              </a:spcAft>
            </a:pPr>
            <a:r>
              <a:rPr lang="en-US" sz="1200" dirty="0">
                <a:latin typeface="Calibri" panose="020F0502020204030204" pitchFamily="34" charset="0"/>
                <a:ea typeface="Calibri" panose="020F0502020204030204" pitchFamily="34" charset="0"/>
                <a:cs typeface="Times New Roman" panose="02020603050405020304" pitchFamily="18" charset="0"/>
              </a:rPr>
              <a:t>• Collaboration with Private Sector: Partnerships with local businesses and food producers.</a:t>
            </a:r>
          </a:p>
          <a:p>
            <a:pPr>
              <a:lnSpc>
                <a:spcPct val="107000"/>
              </a:lnSpc>
              <a:spcAft>
                <a:spcPts val="800"/>
              </a:spcAft>
            </a:pPr>
            <a:r>
              <a:rPr lang="en-US" sz="1200" dirty="0">
                <a:latin typeface="Calibri" panose="020F0502020204030204" pitchFamily="34" charset="0"/>
                <a:ea typeface="Calibri" panose="020F0502020204030204" pitchFamily="34" charset="0"/>
                <a:cs typeface="Times New Roman" panose="02020603050405020304" pitchFamily="18" charset="0"/>
              </a:rPr>
              <a:t>• Community Engagement: Involvement of citizens in sustainable practices.</a:t>
            </a:r>
          </a:p>
        </p:txBody>
      </p:sp>
      <p:pic>
        <p:nvPicPr>
          <p:cNvPr id="31" name="Picture 30">
            <a:extLst>
              <a:ext uri="{FF2B5EF4-FFF2-40B4-BE49-F238E27FC236}">
                <a16:creationId xmlns:a16="http://schemas.microsoft.com/office/drawing/2014/main" id="{F3D2BB06-B9AA-43E7-647F-A142CB5C48E8}"/>
              </a:ext>
            </a:extLst>
          </p:cNvPr>
          <p:cNvPicPr>
            <a:picLocks noChangeAspect="1"/>
          </p:cNvPicPr>
          <p:nvPr/>
        </p:nvPicPr>
        <p:blipFill>
          <a:blip r:embed="rId2"/>
          <a:stretch>
            <a:fillRect/>
          </a:stretch>
        </p:blipFill>
        <p:spPr>
          <a:xfrm>
            <a:off x="358688" y="12227265"/>
            <a:ext cx="1439635" cy="950159"/>
          </a:xfrm>
          <a:prstGeom prst="rect">
            <a:avLst/>
          </a:prstGeom>
        </p:spPr>
      </p:pic>
      <p:sp>
        <p:nvSpPr>
          <p:cNvPr id="32" name="TextBox 31">
            <a:extLst>
              <a:ext uri="{FF2B5EF4-FFF2-40B4-BE49-F238E27FC236}">
                <a16:creationId xmlns:a16="http://schemas.microsoft.com/office/drawing/2014/main" id="{B8762382-B004-3303-9AEC-AF03CBEDCA27}"/>
              </a:ext>
            </a:extLst>
          </p:cNvPr>
          <p:cNvSpPr txBox="1"/>
          <p:nvPr/>
        </p:nvSpPr>
        <p:spPr>
          <a:xfrm>
            <a:off x="3800076" y="11950266"/>
            <a:ext cx="1604863" cy="276999"/>
          </a:xfrm>
          <a:prstGeom prst="rect">
            <a:avLst/>
          </a:prstGeom>
          <a:noFill/>
        </p:spPr>
        <p:txBody>
          <a:bodyPr wrap="square" rtlCol="0">
            <a:spAutoFit/>
          </a:bodyPr>
          <a:lstStyle/>
          <a:p>
            <a:r>
              <a:rPr lang="en-US" sz="1200" b="1" u="sng" dirty="0"/>
              <a:t>Challenges / Solutions</a:t>
            </a:r>
          </a:p>
        </p:txBody>
      </p:sp>
      <p:pic>
        <p:nvPicPr>
          <p:cNvPr id="36" name="Picture 35">
            <a:extLst>
              <a:ext uri="{FF2B5EF4-FFF2-40B4-BE49-F238E27FC236}">
                <a16:creationId xmlns:a16="http://schemas.microsoft.com/office/drawing/2014/main" id="{5B9F48C1-E7FD-4A69-6B72-37E64D1F7D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691" y="13355711"/>
            <a:ext cx="1575641" cy="950159"/>
          </a:xfrm>
          <a:prstGeom prst="rect">
            <a:avLst/>
          </a:prstGeom>
        </p:spPr>
      </p:pic>
      <p:pic>
        <p:nvPicPr>
          <p:cNvPr id="38" name="Picture 37">
            <a:extLst>
              <a:ext uri="{FF2B5EF4-FFF2-40B4-BE49-F238E27FC236}">
                <a16:creationId xmlns:a16="http://schemas.microsoft.com/office/drawing/2014/main" id="{05246FF3-4491-4C33-89F4-D82643ADB4DD}"/>
              </a:ext>
            </a:extLst>
          </p:cNvPr>
          <p:cNvPicPr>
            <a:picLocks noChangeAspect="1"/>
          </p:cNvPicPr>
          <p:nvPr/>
        </p:nvPicPr>
        <p:blipFill>
          <a:blip r:embed="rId4"/>
          <a:stretch>
            <a:fillRect/>
          </a:stretch>
        </p:blipFill>
        <p:spPr>
          <a:xfrm>
            <a:off x="7061839" y="13353174"/>
            <a:ext cx="1799226" cy="952696"/>
          </a:xfrm>
          <a:prstGeom prst="rect">
            <a:avLst/>
          </a:prstGeom>
        </p:spPr>
      </p:pic>
      <p:cxnSp>
        <p:nvCxnSpPr>
          <p:cNvPr id="47" name="Straight Arrow Connector 46">
            <a:extLst>
              <a:ext uri="{FF2B5EF4-FFF2-40B4-BE49-F238E27FC236}">
                <a16:creationId xmlns:a16="http://schemas.microsoft.com/office/drawing/2014/main" id="{86DA9774-31DD-65F6-63AC-0495350CCF2D}"/>
              </a:ext>
            </a:extLst>
          </p:cNvPr>
          <p:cNvCxnSpPr>
            <a:cxnSpLocks/>
          </p:cNvCxnSpPr>
          <p:nvPr/>
        </p:nvCxnSpPr>
        <p:spPr>
          <a:xfrm>
            <a:off x="4004192" y="12337174"/>
            <a:ext cx="10887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605E766F-3F2C-3150-9DCE-6475E230BC4D}"/>
              </a:ext>
            </a:extLst>
          </p:cNvPr>
          <p:cNvCxnSpPr>
            <a:cxnSpLocks/>
          </p:cNvCxnSpPr>
          <p:nvPr/>
        </p:nvCxnSpPr>
        <p:spPr>
          <a:xfrm>
            <a:off x="3800076" y="13866778"/>
            <a:ext cx="1131153"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17E12A06-C91A-D09F-F6CD-5B2BA7EE0E00}"/>
              </a:ext>
            </a:extLst>
          </p:cNvPr>
          <p:cNvSpPr txBox="1"/>
          <p:nvPr/>
        </p:nvSpPr>
        <p:spPr>
          <a:xfrm>
            <a:off x="1789075" y="12179263"/>
            <a:ext cx="2252476" cy="1200329"/>
          </a:xfrm>
          <a:prstGeom prst="rect">
            <a:avLst/>
          </a:prstGeom>
          <a:noFill/>
        </p:spPr>
        <p:txBody>
          <a:bodyPr wrap="square" rtlCol="0">
            <a:spAutoFit/>
          </a:bodyPr>
          <a:lstStyle/>
          <a:p>
            <a:r>
              <a:rPr lang="en-US" sz="1200" b="1" dirty="0"/>
              <a:t>Land Scarcity</a:t>
            </a:r>
            <a:r>
              <a:rPr lang="en-US" sz="1200" dirty="0"/>
              <a:t>: Urban expansion limits agricultural land, decreasing farming opportunities and exacerbating food shortages, emphasizing the impact of land scarcity.</a:t>
            </a:r>
          </a:p>
        </p:txBody>
      </p:sp>
      <p:sp>
        <p:nvSpPr>
          <p:cNvPr id="50" name="TextBox 49">
            <a:extLst>
              <a:ext uri="{FF2B5EF4-FFF2-40B4-BE49-F238E27FC236}">
                <a16:creationId xmlns:a16="http://schemas.microsoft.com/office/drawing/2014/main" id="{4FAE111C-BC7F-3150-0A12-7F94299687F0}"/>
              </a:ext>
            </a:extLst>
          </p:cNvPr>
          <p:cNvSpPr txBox="1"/>
          <p:nvPr/>
        </p:nvSpPr>
        <p:spPr>
          <a:xfrm>
            <a:off x="1916481" y="13365893"/>
            <a:ext cx="1883595" cy="1384995"/>
          </a:xfrm>
          <a:prstGeom prst="rect">
            <a:avLst/>
          </a:prstGeom>
          <a:noFill/>
        </p:spPr>
        <p:txBody>
          <a:bodyPr wrap="square" rtlCol="0">
            <a:spAutoFit/>
          </a:bodyPr>
          <a:lstStyle/>
          <a:p>
            <a:r>
              <a:rPr lang="en-US" sz="1200" b="1" dirty="0"/>
              <a:t>Climate Vulnerability</a:t>
            </a:r>
            <a:r>
              <a:rPr lang="en-US" sz="1200" dirty="0"/>
              <a:t>: Severe climate conditions and increasing temperatures exert pressure on agricultural crops, impacting their growth and productivity.</a:t>
            </a:r>
          </a:p>
        </p:txBody>
      </p:sp>
      <p:sp>
        <p:nvSpPr>
          <p:cNvPr id="51" name="TextBox 50">
            <a:extLst>
              <a:ext uri="{FF2B5EF4-FFF2-40B4-BE49-F238E27FC236}">
                <a16:creationId xmlns:a16="http://schemas.microsoft.com/office/drawing/2014/main" id="{75C02970-5CCA-513F-BF14-EB5010F7B2CA}"/>
              </a:ext>
            </a:extLst>
          </p:cNvPr>
          <p:cNvSpPr txBox="1"/>
          <p:nvPr/>
        </p:nvSpPr>
        <p:spPr>
          <a:xfrm>
            <a:off x="4931230" y="13499976"/>
            <a:ext cx="2166892" cy="1200329"/>
          </a:xfrm>
          <a:prstGeom prst="rect">
            <a:avLst/>
          </a:prstGeom>
          <a:noFill/>
        </p:spPr>
        <p:txBody>
          <a:bodyPr wrap="square" rtlCol="0">
            <a:spAutoFit/>
          </a:bodyPr>
          <a:lstStyle/>
          <a:p>
            <a:r>
              <a:rPr lang="en-US" sz="1200" b="1" dirty="0"/>
              <a:t>Climate-Resilient Agriculture</a:t>
            </a:r>
            <a:r>
              <a:rPr lang="en-US" sz="1200" dirty="0"/>
              <a:t> Boosting farm resilience: Implementing drought-tolerant crops and enhancing water efficiency practices to promote sustainable agriculture.[7]</a:t>
            </a:r>
          </a:p>
        </p:txBody>
      </p:sp>
      <p:sp>
        <p:nvSpPr>
          <p:cNvPr id="52" name="TextBox 51">
            <a:extLst>
              <a:ext uri="{FF2B5EF4-FFF2-40B4-BE49-F238E27FC236}">
                <a16:creationId xmlns:a16="http://schemas.microsoft.com/office/drawing/2014/main" id="{8BEF856F-7EAF-ADF2-227B-A4E3E9C9BD2B}"/>
              </a:ext>
            </a:extLst>
          </p:cNvPr>
          <p:cNvSpPr txBox="1"/>
          <p:nvPr/>
        </p:nvSpPr>
        <p:spPr>
          <a:xfrm>
            <a:off x="5092924" y="12170211"/>
            <a:ext cx="1604863" cy="1384995"/>
          </a:xfrm>
          <a:prstGeom prst="rect">
            <a:avLst/>
          </a:prstGeom>
          <a:noFill/>
        </p:spPr>
        <p:txBody>
          <a:bodyPr wrap="square" rtlCol="0">
            <a:spAutoFit/>
          </a:bodyPr>
          <a:lstStyle/>
          <a:p>
            <a:r>
              <a:rPr lang="en-US" sz="1200" b="1" dirty="0"/>
              <a:t>Vertical Farming and Aggrotech</a:t>
            </a:r>
            <a:r>
              <a:rPr lang="en-US" sz="1200" dirty="0"/>
              <a:t>: Vertical farming: Growing crops in stacked layers indoors to maximize space efficiency and yield.[6]</a:t>
            </a:r>
          </a:p>
        </p:txBody>
      </p:sp>
      <p:pic>
        <p:nvPicPr>
          <p:cNvPr id="3" name="Picture 2">
            <a:extLst>
              <a:ext uri="{FF2B5EF4-FFF2-40B4-BE49-F238E27FC236}">
                <a16:creationId xmlns:a16="http://schemas.microsoft.com/office/drawing/2014/main" id="{67976B15-2CD9-DF24-98C8-77DF0703C3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93652" y="1892036"/>
            <a:ext cx="2956412" cy="2956412"/>
          </a:xfrm>
          <a:prstGeom prst="rect">
            <a:avLst/>
          </a:prstGeom>
        </p:spPr>
      </p:pic>
      <p:pic>
        <p:nvPicPr>
          <p:cNvPr id="18" name="Picture 17">
            <a:extLst>
              <a:ext uri="{FF2B5EF4-FFF2-40B4-BE49-F238E27FC236}">
                <a16:creationId xmlns:a16="http://schemas.microsoft.com/office/drawing/2014/main" id="{8D9E937B-79C3-29F4-3F69-55B356F81AD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76031" y="11948183"/>
            <a:ext cx="2099755" cy="1181862"/>
          </a:xfrm>
          <a:prstGeom prst="rect">
            <a:avLst/>
          </a:prstGeom>
        </p:spPr>
      </p:pic>
      <p:pic>
        <p:nvPicPr>
          <p:cNvPr id="21" name="Picture 20">
            <a:extLst>
              <a:ext uri="{FF2B5EF4-FFF2-40B4-BE49-F238E27FC236}">
                <a16:creationId xmlns:a16="http://schemas.microsoft.com/office/drawing/2014/main" id="{22392538-2711-0B34-D81E-3B9F9106D9C6}"/>
              </a:ext>
            </a:extLst>
          </p:cNvPr>
          <p:cNvPicPr>
            <a:picLocks noChangeAspect="1"/>
          </p:cNvPicPr>
          <p:nvPr/>
        </p:nvPicPr>
        <p:blipFill rotWithShape="1">
          <a:blip r:embed="rId7">
            <a:extLst>
              <a:ext uri="{28A0092B-C50C-407E-A947-70E740481C1C}">
                <a14:useLocalDpi xmlns:a14="http://schemas.microsoft.com/office/drawing/2010/main" val="0"/>
              </a:ext>
            </a:extLst>
          </a:blip>
          <a:srcRect r="12987"/>
          <a:stretch/>
        </p:blipFill>
        <p:spPr>
          <a:xfrm flipH="1">
            <a:off x="91440" y="5635276"/>
            <a:ext cx="2433665" cy="2011128"/>
          </a:xfrm>
          <a:prstGeom prst="rect">
            <a:avLst/>
          </a:prstGeom>
        </p:spPr>
      </p:pic>
      <p:sp>
        <p:nvSpPr>
          <p:cNvPr id="2" name="TextBox 1">
            <a:extLst>
              <a:ext uri="{FF2B5EF4-FFF2-40B4-BE49-F238E27FC236}">
                <a16:creationId xmlns:a16="http://schemas.microsoft.com/office/drawing/2014/main" id="{309139AB-D6B1-AEA7-BD53-50CDB6059F87}"/>
              </a:ext>
            </a:extLst>
          </p:cNvPr>
          <p:cNvSpPr txBox="1"/>
          <p:nvPr/>
        </p:nvSpPr>
        <p:spPr>
          <a:xfrm>
            <a:off x="3800076" y="4875947"/>
            <a:ext cx="1351045" cy="276999"/>
          </a:xfrm>
          <a:prstGeom prst="rect">
            <a:avLst/>
          </a:prstGeom>
          <a:noFill/>
        </p:spPr>
        <p:txBody>
          <a:bodyPr wrap="square" rtlCol="0">
            <a:spAutoFit/>
          </a:bodyPr>
          <a:lstStyle/>
          <a:p>
            <a:r>
              <a:rPr lang="en-US" sz="1200" i="1" dirty="0"/>
              <a:t>Fig 1.0 SDG Goals</a:t>
            </a:r>
          </a:p>
        </p:txBody>
      </p:sp>
      <p:sp>
        <p:nvSpPr>
          <p:cNvPr id="6" name="TextBox 5">
            <a:extLst>
              <a:ext uri="{FF2B5EF4-FFF2-40B4-BE49-F238E27FC236}">
                <a16:creationId xmlns:a16="http://schemas.microsoft.com/office/drawing/2014/main" id="{96391D50-CB56-0A5E-B4DB-675395097E05}"/>
              </a:ext>
            </a:extLst>
          </p:cNvPr>
          <p:cNvSpPr txBox="1"/>
          <p:nvPr/>
        </p:nvSpPr>
        <p:spPr>
          <a:xfrm>
            <a:off x="0" y="7619559"/>
            <a:ext cx="2520698" cy="461665"/>
          </a:xfrm>
          <a:prstGeom prst="rect">
            <a:avLst/>
          </a:prstGeom>
          <a:noFill/>
        </p:spPr>
        <p:txBody>
          <a:bodyPr wrap="square" rtlCol="0">
            <a:spAutoFit/>
          </a:bodyPr>
          <a:lstStyle/>
          <a:p>
            <a:r>
              <a:rPr lang="en-US" sz="1200" i="1" dirty="0"/>
              <a:t>Fig 2.0 Image depicting hunger in Singapore</a:t>
            </a:r>
          </a:p>
        </p:txBody>
      </p:sp>
      <p:pic>
        <p:nvPicPr>
          <p:cNvPr id="10" name="Picture 9">
            <a:extLst>
              <a:ext uri="{FF2B5EF4-FFF2-40B4-BE49-F238E27FC236}">
                <a16:creationId xmlns:a16="http://schemas.microsoft.com/office/drawing/2014/main" id="{B61089FB-A276-AD41-1369-EE719CBB69EA}"/>
              </a:ext>
            </a:extLst>
          </p:cNvPr>
          <p:cNvPicPr>
            <a:picLocks noChangeAspect="1"/>
          </p:cNvPicPr>
          <p:nvPr/>
        </p:nvPicPr>
        <p:blipFill>
          <a:blip r:embed="rId8"/>
          <a:stretch>
            <a:fillRect/>
          </a:stretch>
        </p:blipFill>
        <p:spPr>
          <a:xfrm>
            <a:off x="222667" y="8119176"/>
            <a:ext cx="1738603" cy="1370153"/>
          </a:xfrm>
          <a:prstGeom prst="rect">
            <a:avLst/>
          </a:prstGeom>
        </p:spPr>
      </p:pic>
      <p:sp>
        <p:nvSpPr>
          <p:cNvPr id="11" name="TextBox 10">
            <a:extLst>
              <a:ext uri="{FF2B5EF4-FFF2-40B4-BE49-F238E27FC236}">
                <a16:creationId xmlns:a16="http://schemas.microsoft.com/office/drawing/2014/main" id="{C3B0AA31-492E-EF37-5970-C0C88C80B14D}"/>
              </a:ext>
            </a:extLst>
          </p:cNvPr>
          <p:cNvSpPr txBox="1"/>
          <p:nvPr/>
        </p:nvSpPr>
        <p:spPr>
          <a:xfrm>
            <a:off x="142949" y="9454469"/>
            <a:ext cx="1941015" cy="276999"/>
          </a:xfrm>
          <a:prstGeom prst="rect">
            <a:avLst/>
          </a:prstGeom>
          <a:noFill/>
        </p:spPr>
        <p:txBody>
          <a:bodyPr wrap="square" rtlCol="0">
            <a:spAutoFit/>
          </a:bodyPr>
          <a:lstStyle/>
          <a:p>
            <a:r>
              <a:rPr lang="en-US" sz="1200" i="1" dirty="0"/>
              <a:t>Fig 2.1 Food bank Singapore</a:t>
            </a:r>
          </a:p>
        </p:txBody>
      </p:sp>
      <p:pic>
        <p:nvPicPr>
          <p:cNvPr id="16" name="Picture 15">
            <a:extLst>
              <a:ext uri="{FF2B5EF4-FFF2-40B4-BE49-F238E27FC236}">
                <a16:creationId xmlns:a16="http://schemas.microsoft.com/office/drawing/2014/main" id="{5C33AFCC-C21B-4E2C-2363-1AF5F1AAA2FE}"/>
              </a:ext>
            </a:extLst>
          </p:cNvPr>
          <p:cNvPicPr>
            <a:picLocks noChangeAspect="1"/>
          </p:cNvPicPr>
          <p:nvPr/>
        </p:nvPicPr>
        <p:blipFill>
          <a:blip r:embed="rId9"/>
          <a:stretch>
            <a:fillRect/>
          </a:stretch>
        </p:blipFill>
        <p:spPr>
          <a:xfrm>
            <a:off x="6583780" y="8165076"/>
            <a:ext cx="2003921" cy="1321070"/>
          </a:xfrm>
          <a:prstGeom prst="rect">
            <a:avLst/>
          </a:prstGeom>
        </p:spPr>
      </p:pic>
      <p:sp>
        <p:nvSpPr>
          <p:cNvPr id="17" name="TextBox 16">
            <a:extLst>
              <a:ext uri="{FF2B5EF4-FFF2-40B4-BE49-F238E27FC236}">
                <a16:creationId xmlns:a16="http://schemas.microsoft.com/office/drawing/2014/main" id="{A6A41C40-941F-C1A1-1E9C-225DA81D5245}"/>
              </a:ext>
            </a:extLst>
          </p:cNvPr>
          <p:cNvSpPr txBox="1"/>
          <p:nvPr/>
        </p:nvSpPr>
        <p:spPr>
          <a:xfrm>
            <a:off x="6487569" y="9454469"/>
            <a:ext cx="1941015" cy="461665"/>
          </a:xfrm>
          <a:prstGeom prst="rect">
            <a:avLst/>
          </a:prstGeom>
          <a:noFill/>
        </p:spPr>
        <p:txBody>
          <a:bodyPr wrap="square" rtlCol="0">
            <a:spAutoFit/>
          </a:bodyPr>
          <a:lstStyle/>
          <a:p>
            <a:r>
              <a:rPr lang="en-US" sz="1200" i="1" dirty="0"/>
              <a:t>Fig 2.2 Green rooftop: urban farming</a:t>
            </a:r>
          </a:p>
        </p:txBody>
      </p:sp>
      <p:pic>
        <p:nvPicPr>
          <p:cNvPr id="37" name="Picture 36">
            <a:extLst>
              <a:ext uri="{FF2B5EF4-FFF2-40B4-BE49-F238E27FC236}">
                <a16:creationId xmlns:a16="http://schemas.microsoft.com/office/drawing/2014/main" id="{94107B42-75DD-2D51-410C-222D39EBCB0C}"/>
              </a:ext>
            </a:extLst>
          </p:cNvPr>
          <p:cNvPicPr>
            <a:picLocks noChangeAspect="1"/>
          </p:cNvPicPr>
          <p:nvPr/>
        </p:nvPicPr>
        <p:blipFill rotWithShape="1">
          <a:blip r:embed="rId10"/>
          <a:srcRect l="33403" t="-503" b="-1"/>
          <a:stretch/>
        </p:blipFill>
        <p:spPr>
          <a:xfrm>
            <a:off x="523026" y="10275003"/>
            <a:ext cx="2376012" cy="1514065"/>
          </a:xfrm>
          <a:prstGeom prst="rect">
            <a:avLst/>
          </a:prstGeom>
        </p:spPr>
      </p:pic>
      <p:sp>
        <p:nvSpPr>
          <p:cNvPr id="39" name="TextBox 38">
            <a:extLst>
              <a:ext uri="{FF2B5EF4-FFF2-40B4-BE49-F238E27FC236}">
                <a16:creationId xmlns:a16="http://schemas.microsoft.com/office/drawing/2014/main" id="{A5B5657B-D5D6-3203-8906-6C5A84277757}"/>
              </a:ext>
            </a:extLst>
          </p:cNvPr>
          <p:cNvSpPr txBox="1"/>
          <p:nvPr/>
        </p:nvSpPr>
        <p:spPr>
          <a:xfrm>
            <a:off x="485582" y="11743553"/>
            <a:ext cx="1941015" cy="276999"/>
          </a:xfrm>
          <a:prstGeom prst="rect">
            <a:avLst/>
          </a:prstGeom>
          <a:noFill/>
        </p:spPr>
        <p:txBody>
          <a:bodyPr wrap="square" rtlCol="0">
            <a:spAutoFit/>
          </a:bodyPr>
          <a:lstStyle/>
          <a:p>
            <a:r>
              <a:rPr lang="en-US" sz="1200" i="1" dirty="0"/>
              <a:t>Fig 2.3 Smart Farming</a:t>
            </a:r>
          </a:p>
        </p:txBody>
      </p:sp>
      <p:sp>
        <p:nvSpPr>
          <p:cNvPr id="40" name="TextBox 39">
            <a:extLst>
              <a:ext uri="{FF2B5EF4-FFF2-40B4-BE49-F238E27FC236}">
                <a16:creationId xmlns:a16="http://schemas.microsoft.com/office/drawing/2014/main" id="{DD48286D-C3F1-57C1-8330-8720D1E561BF}"/>
              </a:ext>
            </a:extLst>
          </p:cNvPr>
          <p:cNvSpPr txBox="1"/>
          <p:nvPr/>
        </p:nvSpPr>
        <p:spPr>
          <a:xfrm>
            <a:off x="6834772" y="13053592"/>
            <a:ext cx="1941015" cy="276999"/>
          </a:xfrm>
          <a:prstGeom prst="rect">
            <a:avLst/>
          </a:prstGeom>
          <a:noFill/>
        </p:spPr>
        <p:txBody>
          <a:bodyPr wrap="square" rtlCol="0">
            <a:spAutoFit/>
          </a:bodyPr>
          <a:lstStyle/>
          <a:p>
            <a:r>
              <a:rPr lang="en-US" sz="1200" i="1" dirty="0"/>
              <a:t>Fig 2.5 Vertical Farming</a:t>
            </a:r>
          </a:p>
        </p:txBody>
      </p:sp>
      <p:sp>
        <p:nvSpPr>
          <p:cNvPr id="41" name="TextBox 40">
            <a:extLst>
              <a:ext uri="{FF2B5EF4-FFF2-40B4-BE49-F238E27FC236}">
                <a16:creationId xmlns:a16="http://schemas.microsoft.com/office/drawing/2014/main" id="{1CAF3E9D-1AA7-3AB4-5797-68244A1F7104}"/>
              </a:ext>
            </a:extLst>
          </p:cNvPr>
          <p:cNvSpPr txBox="1"/>
          <p:nvPr/>
        </p:nvSpPr>
        <p:spPr>
          <a:xfrm>
            <a:off x="129461" y="13115852"/>
            <a:ext cx="1941015" cy="276999"/>
          </a:xfrm>
          <a:prstGeom prst="rect">
            <a:avLst/>
          </a:prstGeom>
          <a:noFill/>
        </p:spPr>
        <p:txBody>
          <a:bodyPr wrap="square" rtlCol="0">
            <a:spAutoFit/>
          </a:bodyPr>
          <a:lstStyle/>
          <a:p>
            <a:r>
              <a:rPr lang="en-US" sz="1200" i="1" dirty="0"/>
              <a:t>Fig 2.4 Urban Settlement</a:t>
            </a:r>
          </a:p>
        </p:txBody>
      </p:sp>
      <p:sp>
        <p:nvSpPr>
          <p:cNvPr id="42" name="TextBox 41">
            <a:extLst>
              <a:ext uri="{FF2B5EF4-FFF2-40B4-BE49-F238E27FC236}">
                <a16:creationId xmlns:a16="http://schemas.microsoft.com/office/drawing/2014/main" id="{DAB672DB-40AD-4196-9F44-0B2505E40087}"/>
              </a:ext>
            </a:extLst>
          </p:cNvPr>
          <p:cNvSpPr txBox="1"/>
          <p:nvPr/>
        </p:nvSpPr>
        <p:spPr>
          <a:xfrm>
            <a:off x="302736" y="14252180"/>
            <a:ext cx="1941015" cy="276999"/>
          </a:xfrm>
          <a:prstGeom prst="rect">
            <a:avLst/>
          </a:prstGeom>
          <a:noFill/>
        </p:spPr>
        <p:txBody>
          <a:bodyPr wrap="square" rtlCol="0">
            <a:spAutoFit/>
          </a:bodyPr>
          <a:lstStyle/>
          <a:p>
            <a:r>
              <a:rPr lang="en-US" sz="1200" i="1" dirty="0"/>
              <a:t>Fig 2.6 Drought </a:t>
            </a:r>
          </a:p>
        </p:txBody>
      </p:sp>
      <p:sp>
        <p:nvSpPr>
          <p:cNvPr id="43" name="TextBox 42">
            <a:extLst>
              <a:ext uri="{FF2B5EF4-FFF2-40B4-BE49-F238E27FC236}">
                <a16:creationId xmlns:a16="http://schemas.microsoft.com/office/drawing/2014/main" id="{84EDF74C-1E60-2B0A-FA02-7965A802D8CB}"/>
              </a:ext>
            </a:extLst>
          </p:cNvPr>
          <p:cNvSpPr txBox="1"/>
          <p:nvPr/>
        </p:nvSpPr>
        <p:spPr>
          <a:xfrm>
            <a:off x="7104488" y="14297500"/>
            <a:ext cx="1982884" cy="276999"/>
          </a:xfrm>
          <a:prstGeom prst="rect">
            <a:avLst/>
          </a:prstGeom>
          <a:noFill/>
        </p:spPr>
        <p:txBody>
          <a:bodyPr wrap="square" rtlCol="0">
            <a:spAutoFit/>
          </a:bodyPr>
          <a:lstStyle/>
          <a:p>
            <a:pPr algn="just"/>
            <a:r>
              <a:rPr lang="en-US" sz="1200" i="1" dirty="0"/>
              <a:t>Fig 2.7 Irrigation System</a:t>
            </a:r>
          </a:p>
        </p:txBody>
      </p:sp>
      <p:sp>
        <p:nvSpPr>
          <p:cNvPr id="46" name="TextBox 45">
            <a:extLst>
              <a:ext uri="{FF2B5EF4-FFF2-40B4-BE49-F238E27FC236}">
                <a16:creationId xmlns:a16="http://schemas.microsoft.com/office/drawing/2014/main" id="{5F0B1FB2-C5D0-B507-C034-E9F7E97E88DA}"/>
              </a:ext>
            </a:extLst>
          </p:cNvPr>
          <p:cNvSpPr txBox="1"/>
          <p:nvPr/>
        </p:nvSpPr>
        <p:spPr>
          <a:xfrm>
            <a:off x="0" y="5216912"/>
            <a:ext cx="9162097" cy="307777"/>
          </a:xfrm>
          <a:prstGeom prst="rect">
            <a:avLst/>
          </a:prstGeom>
          <a:noFill/>
        </p:spPr>
        <p:txBody>
          <a:bodyPr wrap="square" rtlCol="0">
            <a:spAutoFit/>
          </a:bodyPr>
          <a:lstStyle/>
          <a:p>
            <a:pPr algn="ctr"/>
            <a:r>
              <a:rPr lang="en-US" sz="1400" b="1" i="0" dirty="0">
                <a:effectLst/>
                <a:latin typeface="Söhne"/>
              </a:rPr>
              <a:t>SDG 2 in Singapore: A Closer Look at Zero Hunger Policies</a:t>
            </a:r>
            <a:endParaRPr lang="en-US" sz="1400" b="1" u="sng" dirty="0"/>
          </a:p>
        </p:txBody>
      </p:sp>
      <p:sp>
        <p:nvSpPr>
          <p:cNvPr id="53" name="Rectangle 52">
            <a:extLst>
              <a:ext uri="{FF2B5EF4-FFF2-40B4-BE49-F238E27FC236}">
                <a16:creationId xmlns:a16="http://schemas.microsoft.com/office/drawing/2014/main" id="{0A7721B4-B906-2DF0-27DC-67A437E752E4}"/>
              </a:ext>
            </a:extLst>
          </p:cNvPr>
          <p:cNvSpPr/>
          <p:nvPr/>
        </p:nvSpPr>
        <p:spPr>
          <a:xfrm>
            <a:off x="-1" y="15450387"/>
            <a:ext cx="9134475" cy="2666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F56EFD1-0C1D-49A4-BA15-1B54B165FD4D}"/>
              </a:ext>
            </a:extLst>
          </p:cNvPr>
          <p:cNvSpPr txBox="1"/>
          <p:nvPr/>
        </p:nvSpPr>
        <p:spPr>
          <a:xfrm>
            <a:off x="819862" y="14652302"/>
            <a:ext cx="7162665" cy="861774"/>
          </a:xfrm>
          <a:prstGeom prst="rect">
            <a:avLst/>
          </a:prstGeom>
          <a:noFill/>
        </p:spPr>
        <p:txBody>
          <a:bodyPr wrap="square" rtlCol="0">
            <a:spAutoFit/>
          </a:bodyPr>
          <a:lstStyle/>
          <a:p>
            <a:pPr algn="ctr"/>
            <a:r>
              <a:rPr lang="en-US" sz="1200" b="1" dirty="0"/>
              <a:t>Conclusion</a:t>
            </a:r>
          </a:p>
          <a:p>
            <a:r>
              <a:rPr lang="en-US" sz="1200" dirty="0"/>
              <a:t>In conclusion, Singapore's policies on zero hunger showcase innovative approaches, yet challenges persist. Continued collaboration, technological advancements, and community engagement are imperative for achieving sustainable food security in Singapore.`</a:t>
            </a:r>
            <a:endParaRPr lang="en-GB" sz="1200" dirty="0"/>
          </a:p>
        </p:txBody>
      </p:sp>
    </p:spTree>
    <p:extLst>
      <p:ext uri="{BB962C8B-B14F-4D97-AF65-F5344CB8AC3E}">
        <p14:creationId xmlns:p14="http://schemas.microsoft.com/office/powerpoint/2010/main" val="2857817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BBCDF8-658B-922C-ECB8-3504A031DCE9}"/>
              </a:ext>
            </a:extLst>
          </p:cNvPr>
          <p:cNvSpPr txBox="1"/>
          <p:nvPr/>
        </p:nvSpPr>
        <p:spPr>
          <a:xfrm>
            <a:off x="76200" y="291738"/>
            <a:ext cx="8756264" cy="15327273"/>
          </a:xfrm>
          <a:prstGeom prst="rect">
            <a:avLst/>
          </a:prstGeom>
          <a:noFill/>
        </p:spPr>
        <p:txBody>
          <a:bodyPr wrap="square" rtlCol="0">
            <a:spAutoFit/>
          </a:bodyPr>
          <a:lstStyle/>
          <a:p>
            <a:r>
              <a:rPr lang="en-US" b="1" dirty="0"/>
              <a:t>REFERENCES</a:t>
            </a:r>
          </a:p>
          <a:p>
            <a:r>
              <a:rPr lang="en-US" i="1" dirty="0"/>
              <a:t>[1]Sustainable Development Goals</a:t>
            </a:r>
            <a:r>
              <a:rPr lang="en-US" dirty="0"/>
              <a:t>. (2024, January 18). </a:t>
            </a:r>
            <a:r>
              <a:rPr lang="en-US" dirty="0">
                <a:hlinkClick r:id="rId2"/>
              </a:rPr>
              <a:t>https://www.who.int/europe/about-us/our-work/sustainable-development-goals#:~:text=The%20Sustainable%20Development%20Goals%20(SDGs,no%20one%20is%20left%20behind</a:t>
            </a:r>
            <a:endParaRPr lang="en-US" dirty="0"/>
          </a:p>
          <a:p>
            <a:endParaRPr lang="en-US" dirty="0"/>
          </a:p>
          <a:p>
            <a:r>
              <a:rPr lang="en-US" dirty="0"/>
              <a:t>[2] </a:t>
            </a:r>
            <a:r>
              <a:rPr lang="en-US" b="0" i="0" dirty="0" err="1">
                <a:solidFill>
                  <a:srgbClr val="222222"/>
                </a:solidFill>
                <a:effectLst/>
                <a:latin typeface="Arial" panose="020B0604020202020204" pitchFamily="34" charset="0"/>
              </a:rPr>
              <a:t>LePoer</a:t>
            </a:r>
            <a:r>
              <a:rPr lang="en-US" b="0" i="0" dirty="0">
                <a:solidFill>
                  <a:srgbClr val="222222"/>
                </a:solidFill>
                <a:effectLst/>
                <a:latin typeface="Arial" panose="020B0604020202020204" pitchFamily="34" charset="0"/>
              </a:rPr>
              <a:t>, B.L. and Vreeland, N. eds., 1991. Singapore: A country study. Washington, DC: Federal Research Division, Library of Congress. P110</a:t>
            </a:r>
          </a:p>
          <a:p>
            <a:endParaRPr lang="en-US" dirty="0">
              <a:solidFill>
                <a:srgbClr val="222222"/>
              </a:solidFill>
              <a:latin typeface="Arial" panose="020B0604020202020204" pitchFamily="34" charset="0"/>
            </a:endParaRPr>
          </a:p>
          <a:p>
            <a:r>
              <a:rPr lang="en-US" dirty="0"/>
              <a:t>[3] </a:t>
            </a:r>
            <a:r>
              <a:rPr lang="en-US" b="0" i="0" dirty="0" err="1">
                <a:solidFill>
                  <a:srgbClr val="222222"/>
                </a:solidFill>
                <a:effectLst/>
                <a:latin typeface="Arial" panose="020B0604020202020204" pitchFamily="34" charset="0"/>
              </a:rPr>
              <a:t>Grandhi</a:t>
            </a:r>
            <a:r>
              <a:rPr lang="en-US" b="0" i="0" dirty="0">
                <a:solidFill>
                  <a:srgbClr val="222222"/>
                </a:solidFill>
                <a:effectLst/>
                <a:latin typeface="Arial" panose="020B0604020202020204" pitchFamily="34" charset="0"/>
              </a:rPr>
              <a:t>, B. and </a:t>
            </a:r>
            <a:r>
              <a:rPr lang="en-US" b="0" i="0" dirty="0" err="1">
                <a:solidFill>
                  <a:srgbClr val="222222"/>
                </a:solidFill>
                <a:effectLst/>
                <a:latin typeface="Arial" panose="020B0604020202020204" pitchFamily="34" charset="0"/>
              </a:rPr>
              <a:t>Appaiah</a:t>
            </a:r>
            <a:r>
              <a:rPr lang="en-US" b="0" i="0" dirty="0">
                <a:solidFill>
                  <a:srgbClr val="222222"/>
                </a:solidFill>
                <a:effectLst/>
                <a:latin typeface="Arial" panose="020B0604020202020204" pitchFamily="34" charset="0"/>
              </a:rPr>
              <a:t> Singh, J., 2016. What a waste! A study of food wastage behavior in Singapore. </a:t>
            </a:r>
            <a:r>
              <a:rPr lang="en-US" b="0" i="1" dirty="0">
                <a:solidFill>
                  <a:srgbClr val="222222"/>
                </a:solidFill>
                <a:effectLst/>
                <a:latin typeface="Arial" panose="020B0604020202020204" pitchFamily="34" charset="0"/>
              </a:rPr>
              <a:t>Journal of Food Products Marketing</a:t>
            </a:r>
            <a:r>
              <a:rPr lang="en-US" b="0" i="0" dirty="0">
                <a:solidFill>
                  <a:srgbClr val="222222"/>
                </a:solidFill>
                <a:effectLst/>
                <a:latin typeface="Arial" panose="020B0604020202020204" pitchFamily="34" charset="0"/>
              </a:rPr>
              <a:t>, </a:t>
            </a:r>
            <a:r>
              <a:rPr lang="en-US" b="0" i="1" dirty="0">
                <a:solidFill>
                  <a:srgbClr val="222222"/>
                </a:solidFill>
                <a:effectLst/>
                <a:latin typeface="Arial" panose="020B0604020202020204" pitchFamily="34" charset="0"/>
              </a:rPr>
              <a:t>22</a:t>
            </a:r>
            <a:r>
              <a:rPr lang="en-US" b="0" i="0" dirty="0">
                <a:solidFill>
                  <a:srgbClr val="222222"/>
                </a:solidFill>
                <a:effectLst/>
                <a:latin typeface="Arial" panose="020B0604020202020204" pitchFamily="34" charset="0"/>
              </a:rPr>
              <a:t>(4), pp.471-485.</a:t>
            </a:r>
            <a:endParaRPr lang="en-US" dirty="0"/>
          </a:p>
          <a:p>
            <a:endParaRPr lang="en-US" dirty="0"/>
          </a:p>
          <a:p>
            <a:r>
              <a:rPr lang="en-US" dirty="0"/>
              <a:t>[4]</a:t>
            </a:r>
            <a:r>
              <a:rPr lang="en-US" i="1" dirty="0"/>
              <a:t>Key Points on Ensuring Food Security in Singapore</a:t>
            </a:r>
            <a:r>
              <a:rPr lang="en-US" dirty="0"/>
              <a:t>. (n.d.). </a:t>
            </a:r>
            <a:r>
              <a:rPr lang="en-US" dirty="0">
                <a:hlinkClick r:id="rId3"/>
              </a:rPr>
              <a:t>https://www.sg101.gov.sg/resources/current-topics/ensuringfoodsecurityinsingapore/</a:t>
            </a:r>
            <a:endParaRPr lang="en-US" dirty="0"/>
          </a:p>
          <a:p>
            <a:endParaRPr lang="en-US" dirty="0"/>
          </a:p>
          <a:p>
            <a:r>
              <a:rPr lang="en-US" dirty="0">
                <a:solidFill>
                  <a:srgbClr val="222222"/>
                </a:solidFill>
                <a:latin typeface="Arial" panose="020B0604020202020204" pitchFamily="34" charset="0"/>
              </a:rPr>
              <a:t>[5] </a:t>
            </a:r>
            <a:r>
              <a:rPr lang="en-US" b="0" i="0" dirty="0" err="1">
                <a:solidFill>
                  <a:srgbClr val="222222"/>
                </a:solidFill>
                <a:effectLst/>
                <a:latin typeface="Arial" panose="020B0604020202020204" pitchFamily="34" charset="0"/>
              </a:rPr>
              <a:t>Mok</a:t>
            </a:r>
            <a:r>
              <a:rPr lang="en-US" b="0" i="0" dirty="0">
                <a:solidFill>
                  <a:srgbClr val="222222"/>
                </a:solidFill>
                <a:effectLst/>
                <a:latin typeface="Arial" panose="020B0604020202020204" pitchFamily="34" charset="0"/>
              </a:rPr>
              <a:t>, W.K., Tan, Y.X. and Chen, W.N., 2020. Technology innovations for food security in Singapore: A case study of future food systems for an increasingly natural resource-scarce world. </a:t>
            </a:r>
            <a:r>
              <a:rPr lang="en-US" b="0" i="1" dirty="0">
                <a:solidFill>
                  <a:srgbClr val="222222"/>
                </a:solidFill>
                <a:effectLst/>
                <a:latin typeface="Arial" panose="020B0604020202020204" pitchFamily="34" charset="0"/>
              </a:rPr>
              <a:t>Trends in food science &amp; technology</a:t>
            </a:r>
            <a:r>
              <a:rPr lang="en-US" b="0" i="0" dirty="0">
                <a:solidFill>
                  <a:srgbClr val="222222"/>
                </a:solidFill>
                <a:effectLst/>
                <a:latin typeface="Arial" panose="020B0604020202020204" pitchFamily="34" charset="0"/>
              </a:rPr>
              <a:t>, </a:t>
            </a:r>
            <a:r>
              <a:rPr lang="en-US" b="0" i="1" dirty="0">
                <a:solidFill>
                  <a:srgbClr val="222222"/>
                </a:solidFill>
                <a:effectLst/>
                <a:latin typeface="Arial" panose="020B0604020202020204" pitchFamily="34" charset="0"/>
              </a:rPr>
              <a:t>102</a:t>
            </a:r>
            <a:r>
              <a:rPr lang="en-US" b="0" i="0" dirty="0">
                <a:solidFill>
                  <a:srgbClr val="222222"/>
                </a:solidFill>
                <a:effectLst/>
                <a:latin typeface="Arial" panose="020B0604020202020204" pitchFamily="34" charset="0"/>
              </a:rPr>
              <a:t>, pp.155-168.</a:t>
            </a:r>
          </a:p>
          <a:p>
            <a:endParaRPr lang="en-US" dirty="0"/>
          </a:p>
          <a:p>
            <a:r>
              <a:rPr lang="en-US" dirty="0"/>
              <a:t>[6] Dixon, J., &amp; Aldridge, D. (2015). Vertical farming systems: A review of research trends and emerging technologies. Journal of Agricultural Science, 153(8), 1-18.</a:t>
            </a:r>
          </a:p>
          <a:p>
            <a:endParaRPr lang="en-US" dirty="0">
              <a:solidFill>
                <a:srgbClr val="E3E3E3"/>
              </a:solidFill>
              <a:latin typeface="Google Sans"/>
            </a:endParaRPr>
          </a:p>
          <a:p>
            <a:r>
              <a:rPr lang="en-GB" sz="1800" dirty="0">
                <a:effectLst/>
                <a:latin typeface="Calibri" panose="020F0502020204030204" pitchFamily="34" charset="0"/>
                <a:ea typeface="Calibri" panose="020F0502020204030204" pitchFamily="34" charset="0"/>
                <a:cs typeface="Times New Roman" panose="02020603050405020304" pitchFamily="18" charset="0"/>
              </a:rPr>
              <a:t>[7]World Bank. (2023). Climate-Smart Agriculture Investment Sourcebook. </a:t>
            </a:r>
            <a:r>
              <a:rPr lang="en-GB"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4"/>
              </a:rPr>
              <a:t>https://openknowledge.worldbank.org/handle/10986/38022</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4"/>
              </a:rPr>
              <a:t>https://openknowledge.worldbank.org/handle/10986/38022</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US" b="0" i="0" dirty="0">
              <a:solidFill>
                <a:srgbClr val="E3E3E3"/>
              </a:solidFill>
              <a:effectLst/>
              <a:latin typeface="Google Sans"/>
            </a:endParaRPr>
          </a:p>
          <a:p>
            <a:r>
              <a:rPr lang="en-US" b="0" i="0" dirty="0">
                <a:effectLst/>
                <a:latin typeface="Google Sans"/>
              </a:rPr>
              <a:t>FIG 1.0 </a:t>
            </a:r>
            <a:r>
              <a:rPr lang="en-US" sz="1800" i="1" dirty="0"/>
              <a:t>SDG Goals</a:t>
            </a:r>
            <a:r>
              <a:rPr lang="en-US" b="0" i="0" dirty="0">
                <a:effectLst/>
                <a:latin typeface="Google Sans"/>
              </a:rPr>
              <a:t> </a:t>
            </a:r>
            <a:r>
              <a:rPr lang="en-US" b="0" i="0" dirty="0">
                <a:effectLst/>
                <a:latin typeface="Google Sans"/>
                <a:hlinkClick r:id="rId5"/>
              </a:rPr>
              <a:t>https://sdgwatcheurope.org/wp-content/uploads/2018/08/56e83cbc2e221-full-e1518533288468-573x500.jpeg</a:t>
            </a:r>
            <a:endParaRPr lang="en-US" b="0" i="0" dirty="0">
              <a:effectLst/>
              <a:latin typeface="Google Sans"/>
            </a:endParaRPr>
          </a:p>
          <a:p>
            <a:endParaRPr lang="en-US" b="0" i="0" dirty="0">
              <a:effectLst/>
              <a:latin typeface="Google Sans"/>
            </a:endParaRPr>
          </a:p>
          <a:p>
            <a:r>
              <a:rPr lang="en-US" b="0" i="0" dirty="0">
                <a:effectLst/>
                <a:latin typeface="Google Sans"/>
              </a:rPr>
              <a:t>FIG 2.0 </a:t>
            </a:r>
            <a:r>
              <a:rPr lang="en-US" b="0" i="1" dirty="0">
                <a:effectLst/>
                <a:latin typeface="Google Sans"/>
              </a:rPr>
              <a:t>H</a:t>
            </a:r>
            <a:r>
              <a:rPr lang="en-US" sz="1800" i="1" dirty="0"/>
              <a:t>unger in Singapore</a:t>
            </a:r>
            <a:r>
              <a:rPr lang="en-US" b="0" i="0" dirty="0">
                <a:effectLst/>
                <a:latin typeface="Google Sans"/>
              </a:rPr>
              <a:t>      </a:t>
            </a:r>
            <a:r>
              <a:rPr lang="en-US" b="0" i="0" dirty="0">
                <a:effectLst/>
                <a:latin typeface="Google Sans"/>
                <a:hlinkClick r:id="rId6"/>
              </a:rPr>
              <a:t>https://assets.weforum.org/article/image/responsive_big_webp_iqYYt3r3cWhAyQbGAtCT7h6LBbZ-p8dXgCOrIkdLzvg.webp</a:t>
            </a:r>
            <a:endParaRPr lang="en-US" b="0" i="0" dirty="0">
              <a:effectLst/>
              <a:latin typeface="Google Sans"/>
            </a:endParaRPr>
          </a:p>
          <a:p>
            <a:endParaRPr lang="en-US" dirty="0">
              <a:latin typeface="Google Sans"/>
            </a:endParaRPr>
          </a:p>
          <a:p>
            <a:r>
              <a:rPr lang="en-US" dirty="0">
                <a:latin typeface="Google Sans"/>
              </a:rPr>
              <a:t>FIG 2.1 </a:t>
            </a:r>
            <a:r>
              <a:rPr lang="en-US" sz="1800" i="1" dirty="0"/>
              <a:t>Food bank</a:t>
            </a:r>
            <a:r>
              <a:rPr lang="en-US" dirty="0">
                <a:latin typeface="Google Sans"/>
              </a:rPr>
              <a:t> </a:t>
            </a:r>
            <a:r>
              <a:rPr lang="en-US" dirty="0">
                <a:latin typeface="Google Sans"/>
                <a:hlinkClick r:id="rId7"/>
              </a:rPr>
              <a:t>https://give.asia/charity/the_food_bank_singapore</a:t>
            </a:r>
            <a:endParaRPr lang="en-US" dirty="0">
              <a:latin typeface="Google Sans"/>
            </a:endParaRPr>
          </a:p>
          <a:p>
            <a:endParaRPr lang="en-US" dirty="0">
              <a:latin typeface="Google Sans"/>
            </a:endParaRPr>
          </a:p>
          <a:p>
            <a:r>
              <a:rPr lang="en-US" dirty="0">
                <a:latin typeface="Google Sans"/>
              </a:rPr>
              <a:t>FIG 2.2 </a:t>
            </a:r>
            <a:r>
              <a:rPr lang="en-US" sz="1800" i="1" dirty="0"/>
              <a:t>Green rooftop </a:t>
            </a:r>
            <a:r>
              <a:rPr lang="en-US" dirty="0">
                <a:latin typeface="Google Sans"/>
                <a:hlinkClick r:id="rId8"/>
              </a:rPr>
              <a:t>https://www.thesmartcityjournal.com/images/Imagenes-Articulos/2023_10_Octubre/urban_agriculture.jpg</a:t>
            </a:r>
            <a:endParaRPr lang="en-US" dirty="0">
              <a:latin typeface="Google Sans"/>
            </a:endParaRPr>
          </a:p>
          <a:p>
            <a:endParaRPr lang="en-US" dirty="0">
              <a:latin typeface="Google Sans"/>
            </a:endParaRPr>
          </a:p>
          <a:p>
            <a:r>
              <a:rPr lang="en-US" dirty="0">
                <a:latin typeface="Google Sans"/>
              </a:rPr>
              <a:t>FIG 2.3 </a:t>
            </a:r>
            <a:r>
              <a:rPr lang="en-US" sz="1800" i="1" dirty="0"/>
              <a:t>Smart Farming </a:t>
            </a:r>
            <a:r>
              <a:rPr lang="en-US" dirty="0">
                <a:latin typeface="Google Sans"/>
                <a:hlinkClick r:id="rId9"/>
              </a:rPr>
              <a:t>https://www.agro-chemistry.com/news/e17-million-for-adaptive-autonomous-horticultural-growing-systems/robot-in-tuinbouwkas1/</a:t>
            </a:r>
            <a:endParaRPr lang="en-US" dirty="0">
              <a:latin typeface="Google Sans"/>
            </a:endParaRPr>
          </a:p>
          <a:p>
            <a:endParaRPr lang="en-US" dirty="0">
              <a:latin typeface="Google Sans"/>
            </a:endParaRPr>
          </a:p>
          <a:p>
            <a:r>
              <a:rPr lang="en-US" dirty="0">
                <a:latin typeface="Google Sans"/>
              </a:rPr>
              <a:t>FIG 2.4 </a:t>
            </a:r>
            <a:r>
              <a:rPr lang="en-US" sz="1800" i="1" dirty="0"/>
              <a:t>Urban Settlement</a:t>
            </a:r>
            <a:r>
              <a:rPr lang="en-US" dirty="0">
                <a:latin typeface="Google Sans"/>
              </a:rPr>
              <a:t> </a:t>
            </a:r>
            <a:r>
              <a:rPr lang="en-US" dirty="0">
                <a:latin typeface="Google Sans"/>
                <a:hlinkClick r:id="rId10"/>
              </a:rPr>
              <a:t>https://www.visitnicosia.com.cy/wp-content/uploads/2022/01/Picture2-1.jpg</a:t>
            </a:r>
            <a:endParaRPr lang="en-US" dirty="0">
              <a:latin typeface="Google Sans"/>
            </a:endParaRPr>
          </a:p>
          <a:p>
            <a:endParaRPr lang="en-US" dirty="0">
              <a:latin typeface="Google Sans"/>
            </a:endParaRPr>
          </a:p>
          <a:p>
            <a:r>
              <a:rPr lang="en-US" dirty="0">
                <a:latin typeface="Google Sans"/>
              </a:rPr>
              <a:t>FIG 2.5 </a:t>
            </a:r>
            <a:r>
              <a:rPr lang="en-US" sz="1800" i="1" kern="1200" dirty="0">
                <a:solidFill>
                  <a:srgbClr val="000000"/>
                </a:solidFill>
                <a:effectLst/>
                <a:latin typeface="Calibri" panose="020F0502020204030204" pitchFamily="34" charset="0"/>
                <a:ea typeface="+mn-ea"/>
                <a:cs typeface="+mn-cs"/>
              </a:rPr>
              <a:t>Vertical Farming</a:t>
            </a:r>
            <a:r>
              <a:rPr lang="en-US" dirty="0">
                <a:latin typeface="Google Sans"/>
              </a:rPr>
              <a:t> </a:t>
            </a:r>
            <a:r>
              <a:rPr lang="en-US" dirty="0">
                <a:latin typeface="Google Sans"/>
                <a:hlinkClick r:id="rId11"/>
              </a:rPr>
              <a:t>https://images.squarespace-cdn.com/content/v1/63064607eb816a4d50027fd1/ac17e0a8-e615-4f91-966e-c86354f5ee18/Borderlands_Eden-Green2.jpeg?format=1500w</a:t>
            </a:r>
            <a:endParaRPr lang="en-US" dirty="0">
              <a:latin typeface="Google Sans"/>
            </a:endParaRPr>
          </a:p>
          <a:p>
            <a:endParaRPr lang="en-US" dirty="0">
              <a:latin typeface="Google Sans"/>
            </a:endParaRPr>
          </a:p>
          <a:p>
            <a:r>
              <a:rPr lang="en-US" dirty="0">
                <a:latin typeface="Google Sans"/>
              </a:rPr>
              <a:t>FIG </a:t>
            </a:r>
            <a:r>
              <a:rPr lang="en-US" sz="1800" i="1" kern="1200" dirty="0">
                <a:solidFill>
                  <a:srgbClr val="000000"/>
                </a:solidFill>
                <a:effectLst/>
                <a:latin typeface="Calibri" panose="020F0502020204030204" pitchFamily="34" charset="0"/>
                <a:ea typeface="+mn-ea"/>
                <a:cs typeface="+mn-cs"/>
              </a:rPr>
              <a:t>Drought</a:t>
            </a:r>
            <a:r>
              <a:rPr lang="en-US" dirty="0">
                <a:latin typeface="Google Sans"/>
              </a:rPr>
              <a:t> 2.6 </a:t>
            </a:r>
            <a:r>
              <a:rPr lang="en-US" dirty="0">
                <a:latin typeface="Google Sans"/>
                <a:hlinkClick r:id="rId12"/>
              </a:rPr>
              <a:t>https://www.thoughtco.com/thmb/dySkDTKWmy0CQeWV5wSdUaoEIRQ=/750x0/filters:no_upscale():max_bytes(150000):strip_icc():format(webp)/GettyImages-182808134-56a9e2ea3df78cf772ab3a2c.jpg</a:t>
            </a:r>
            <a:endParaRPr lang="en-US" dirty="0">
              <a:latin typeface="Google Sans"/>
            </a:endParaRPr>
          </a:p>
          <a:p>
            <a:endParaRPr lang="en-US" dirty="0">
              <a:latin typeface="Google Sans"/>
            </a:endParaRPr>
          </a:p>
          <a:p>
            <a:r>
              <a:rPr lang="en-US" dirty="0">
                <a:latin typeface="Google Sans"/>
              </a:rPr>
              <a:t>FIG 2.7 </a:t>
            </a:r>
            <a:r>
              <a:rPr lang="en-US" sz="1800" i="1" dirty="0"/>
              <a:t>Irrigation System</a:t>
            </a:r>
            <a:r>
              <a:rPr lang="en-US" dirty="0">
                <a:latin typeface="Google Sans"/>
              </a:rPr>
              <a:t> </a:t>
            </a:r>
            <a:r>
              <a:rPr lang="en-US" dirty="0">
                <a:latin typeface="Google Sans"/>
                <a:hlinkClick r:id="rId13"/>
              </a:rPr>
              <a:t>https://www.europenowjournal.org/wp-content/uploads/2018/12/shutterstock_556950040-215x134.jpg</a:t>
            </a:r>
            <a:endParaRPr lang="en-US" dirty="0">
              <a:latin typeface="Google Sans"/>
            </a:endParaRPr>
          </a:p>
        </p:txBody>
      </p:sp>
    </p:spTree>
    <p:extLst>
      <p:ext uri="{BB962C8B-B14F-4D97-AF65-F5344CB8AC3E}">
        <p14:creationId xmlns:p14="http://schemas.microsoft.com/office/powerpoint/2010/main" val="407071267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2247</TotalTime>
  <Words>1132</Words>
  <Application>Microsoft Office PowerPoint</Application>
  <PresentationFormat>Custom</PresentationFormat>
  <Paragraphs>73</Paragraphs>
  <Slides>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Arial</vt:lpstr>
      <vt:lpstr>Calibri</vt:lpstr>
      <vt:lpstr>Calibri Light</vt:lpstr>
      <vt:lpstr>Google Sans</vt:lpstr>
      <vt:lpstr>Söhne</vt:lpstr>
      <vt:lpstr>Retrospect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25</cp:revision>
  <dcterms:created xsi:type="dcterms:W3CDTF">2024-02-02T19:28:14Z</dcterms:created>
  <dcterms:modified xsi:type="dcterms:W3CDTF">2024-02-18T21:28:26Z</dcterms:modified>
</cp:coreProperties>
</file>